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9" r:id="rId1"/>
  </p:sldMasterIdLst>
  <p:notesMasterIdLst>
    <p:notesMasterId r:id="rId57"/>
  </p:notesMasterIdLst>
  <p:handoutMasterIdLst>
    <p:handoutMasterId r:id="rId58"/>
  </p:handoutMasterIdLst>
  <p:sldIdLst>
    <p:sldId id="256" r:id="rId2"/>
    <p:sldId id="257" r:id="rId3"/>
    <p:sldId id="287" r:id="rId4"/>
    <p:sldId id="258" r:id="rId5"/>
    <p:sldId id="260" r:id="rId6"/>
    <p:sldId id="261" r:id="rId7"/>
    <p:sldId id="262" r:id="rId8"/>
    <p:sldId id="264" r:id="rId9"/>
    <p:sldId id="307" r:id="rId10"/>
    <p:sldId id="300" r:id="rId11"/>
    <p:sldId id="301" r:id="rId12"/>
    <p:sldId id="292" r:id="rId13"/>
    <p:sldId id="286" r:id="rId14"/>
    <p:sldId id="327" r:id="rId15"/>
    <p:sldId id="333" r:id="rId16"/>
    <p:sldId id="334" r:id="rId17"/>
    <p:sldId id="335" r:id="rId18"/>
    <p:sldId id="336" r:id="rId19"/>
    <p:sldId id="278" r:id="rId20"/>
    <p:sldId id="314" r:id="rId21"/>
    <p:sldId id="329" r:id="rId22"/>
    <p:sldId id="332" r:id="rId23"/>
    <p:sldId id="308" r:id="rId24"/>
    <p:sldId id="331" r:id="rId25"/>
    <p:sldId id="317" r:id="rId26"/>
    <p:sldId id="269" r:id="rId27"/>
    <p:sldId id="302" r:id="rId28"/>
    <p:sldId id="291" r:id="rId29"/>
    <p:sldId id="279" r:id="rId30"/>
    <p:sldId id="311" r:id="rId31"/>
    <p:sldId id="303" r:id="rId32"/>
    <p:sldId id="305" r:id="rId33"/>
    <p:sldId id="268" r:id="rId34"/>
    <p:sldId id="288" r:id="rId35"/>
    <p:sldId id="281" r:id="rId36"/>
    <p:sldId id="324" r:id="rId37"/>
    <p:sldId id="323" r:id="rId38"/>
    <p:sldId id="312" r:id="rId39"/>
    <p:sldId id="319" r:id="rId40"/>
    <p:sldId id="320" r:id="rId41"/>
    <p:sldId id="289" r:id="rId42"/>
    <p:sldId id="270" r:id="rId43"/>
    <p:sldId id="284" r:id="rId44"/>
    <p:sldId id="295" r:id="rId45"/>
    <p:sldId id="299" r:id="rId46"/>
    <p:sldId id="271" r:id="rId47"/>
    <p:sldId id="290" r:id="rId48"/>
    <p:sldId id="273" r:id="rId49"/>
    <p:sldId id="274" r:id="rId50"/>
    <p:sldId id="275" r:id="rId51"/>
    <p:sldId id="313" r:id="rId52"/>
    <p:sldId id="259" r:id="rId53"/>
    <p:sldId id="296" r:id="rId54"/>
    <p:sldId id="277" r:id="rId55"/>
    <p:sldId id="318" r:id="rId5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Tw Cen MT" pitchFamily="34" charset="0"/>
        <a:ea typeface="ＭＳ Ｐゴシック"/>
        <a:cs typeface="ＭＳ Ｐゴシック"/>
      </a:defRPr>
    </a:lvl1pPr>
    <a:lvl2pPr marL="457200" algn="l" defTabSz="457200" rtl="0" fontAlgn="base">
      <a:spcBef>
        <a:spcPct val="0"/>
      </a:spcBef>
      <a:spcAft>
        <a:spcPct val="0"/>
      </a:spcAft>
      <a:defRPr kern="1200">
        <a:solidFill>
          <a:schemeClr val="tx1"/>
        </a:solidFill>
        <a:latin typeface="Tw Cen MT" pitchFamily="34" charset="0"/>
        <a:ea typeface="ＭＳ Ｐゴシック"/>
        <a:cs typeface="ＭＳ Ｐゴシック"/>
      </a:defRPr>
    </a:lvl2pPr>
    <a:lvl3pPr marL="914400" algn="l" defTabSz="457200" rtl="0" fontAlgn="base">
      <a:spcBef>
        <a:spcPct val="0"/>
      </a:spcBef>
      <a:spcAft>
        <a:spcPct val="0"/>
      </a:spcAft>
      <a:defRPr kern="1200">
        <a:solidFill>
          <a:schemeClr val="tx1"/>
        </a:solidFill>
        <a:latin typeface="Tw Cen MT" pitchFamily="34" charset="0"/>
        <a:ea typeface="ＭＳ Ｐゴシック"/>
        <a:cs typeface="ＭＳ Ｐゴシック"/>
      </a:defRPr>
    </a:lvl3pPr>
    <a:lvl4pPr marL="1371600" algn="l" defTabSz="457200" rtl="0" fontAlgn="base">
      <a:spcBef>
        <a:spcPct val="0"/>
      </a:spcBef>
      <a:spcAft>
        <a:spcPct val="0"/>
      </a:spcAft>
      <a:defRPr kern="1200">
        <a:solidFill>
          <a:schemeClr val="tx1"/>
        </a:solidFill>
        <a:latin typeface="Tw Cen MT" pitchFamily="34" charset="0"/>
        <a:ea typeface="ＭＳ Ｐゴシック"/>
        <a:cs typeface="ＭＳ Ｐゴシック"/>
      </a:defRPr>
    </a:lvl4pPr>
    <a:lvl5pPr marL="1828800" algn="l" defTabSz="457200" rtl="0" fontAlgn="base">
      <a:spcBef>
        <a:spcPct val="0"/>
      </a:spcBef>
      <a:spcAft>
        <a:spcPct val="0"/>
      </a:spcAft>
      <a:defRPr kern="1200">
        <a:solidFill>
          <a:schemeClr val="tx1"/>
        </a:solidFill>
        <a:latin typeface="Tw Cen MT" pitchFamily="34" charset="0"/>
        <a:ea typeface="ＭＳ Ｐゴシック"/>
        <a:cs typeface="ＭＳ Ｐゴシック"/>
      </a:defRPr>
    </a:lvl5pPr>
    <a:lvl6pPr marL="2286000" algn="l" defTabSz="914400" rtl="0" eaLnBrk="1" latinLnBrk="0" hangingPunct="1">
      <a:defRPr kern="1200">
        <a:solidFill>
          <a:schemeClr val="tx1"/>
        </a:solidFill>
        <a:latin typeface="Tw Cen MT" pitchFamily="34" charset="0"/>
        <a:ea typeface="ＭＳ Ｐゴシック"/>
        <a:cs typeface="ＭＳ Ｐゴシック"/>
      </a:defRPr>
    </a:lvl6pPr>
    <a:lvl7pPr marL="2743200" algn="l" defTabSz="914400" rtl="0" eaLnBrk="1" latinLnBrk="0" hangingPunct="1">
      <a:defRPr kern="1200">
        <a:solidFill>
          <a:schemeClr val="tx1"/>
        </a:solidFill>
        <a:latin typeface="Tw Cen MT" pitchFamily="34" charset="0"/>
        <a:ea typeface="ＭＳ Ｐゴシック"/>
        <a:cs typeface="ＭＳ Ｐゴシック"/>
      </a:defRPr>
    </a:lvl7pPr>
    <a:lvl8pPr marL="3200400" algn="l" defTabSz="914400" rtl="0" eaLnBrk="1" latinLnBrk="0" hangingPunct="1">
      <a:defRPr kern="1200">
        <a:solidFill>
          <a:schemeClr val="tx1"/>
        </a:solidFill>
        <a:latin typeface="Tw Cen MT" pitchFamily="34" charset="0"/>
        <a:ea typeface="ＭＳ Ｐゴシック"/>
        <a:cs typeface="ＭＳ Ｐゴシック"/>
      </a:defRPr>
    </a:lvl8pPr>
    <a:lvl9pPr marL="3657600" algn="l" defTabSz="914400" rtl="0" eaLnBrk="1" latinLnBrk="0" hangingPunct="1">
      <a:defRPr kern="1200">
        <a:solidFill>
          <a:schemeClr val="tx1"/>
        </a:solidFill>
        <a:latin typeface="Tw Cen MT" pitchFamily="34"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clrMode="gray"/>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294" y="594"/>
      </p:cViewPr>
      <p:guideLst>
        <p:guide orient="horz" pos="2160"/>
        <p:guide pos="2880"/>
      </p:guideLst>
    </p:cSldViewPr>
  </p:slideViewPr>
  <p:outlineViewPr>
    <p:cViewPr>
      <p:scale>
        <a:sx n="33" d="100"/>
        <a:sy n="33" d="100"/>
      </p:scale>
      <p:origin x="0" y="25168"/>
    </p:cViewPr>
  </p:outlineViewPr>
  <p:notesTextViewPr>
    <p:cViewPr>
      <p:scale>
        <a:sx n="100" d="100"/>
        <a:sy n="100" d="100"/>
      </p:scale>
      <p:origin x="0" y="0"/>
    </p:cViewPr>
  </p:notesTextViewPr>
  <p:sorterViewPr>
    <p:cViewPr>
      <p:scale>
        <a:sx n="100" d="100"/>
        <a:sy n="100" d="100"/>
      </p:scale>
      <p:origin x="0" y="1224"/>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ea typeface="ＭＳ Ｐゴシック" pitchFamily="80" charset="-128"/>
                <a:cs typeface="+mn-cs"/>
              </a:defRPr>
            </a:lvl1pPr>
          </a:lstStyle>
          <a:p>
            <a:pPr>
              <a:defRPr/>
            </a:pPr>
            <a:fld id="{5E28C7C4-EE6C-4BE2-BFE5-9A26A7EF379D}" type="datetimeFigureOut">
              <a:rPr lang="en-US"/>
              <a:pPr>
                <a:defRPr/>
              </a:pPr>
              <a:t>1/8/2013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ea typeface="ＭＳ Ｐゴシック" pitchFamily="80" charset="-128"/>
                <a:cs typeface="+mn-cs"/>
              </a:defRPr>
            </a:lvl1pPr>
          </a:lstStyle>
          <a:p>
            <a:pPr>
              <a:defRPr/>
            </a:pPr>
            <a:fld id="{081DAC40-1178-4291-8681-145A24CB3CFC}"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ea typeface="ＭＳ Ｐゴシック" pitchFamily="80" charset="-128"/>
                <a:cs typeface="+mn-cs"/>
              </a:defRPr>
            </a:lvl1pPr>
          </a:lstStyle>
          <a:p>
            <a:pPr>
              <a:defRPr/>
            </a:pPr>
            <a:fld id="{AE2A0403-7DEE-4A3C-A715-79B40E3DA2C9}" type="datetimeFigureOut">
              <a:rPr lang="en-US"/>
              <a:pPr>
                <a:defRPr/>
              </a:pPr>
              <a:t>1/8/2013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ea typeface="ＭＳ Ｐゴシック" pitchFamily="80" charset="-128"/>
                <a:cs typeface="+mn-cs"/>
              </a:defRPr>
            </a:lvl1pPr>
          </a:lstStyle>
          <a:p>
            <a:pPr>
              <a:defRPr/>
            </a:pPr>
            <a:fld id="{97B8FEB5-F7A3-4E7C-81D3-B710AEBD091F}"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80" charset="-128"/>
        <a:cs typeface="ＭＳ Ｐゴシック"/>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80" charset="-128"/>
        <a:cs typeface="ＭＳ Ｐゴシック"/>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80" charset="-128"/>
        <a:cs typeface="ＭＳ Ｐゴシック"/>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80" charset="-128"/>
        <a:cs typeface="ＭＳ Ｐゴシック"/>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80"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DuFour article on mission</a:t>
            </a:r>
          </a:p>
          <a:p>
            <a:pPr eaLnBrk="1" hangingPunct="1">
              <a:spcBef>
                <a:spcPct val="0"/>
              </a:spcBef>
            </a:pPr>
            <a:r>
              <a:rPr lang="en-US" smtClean="0">
                <a:ea typeface="ＭＳ Ｐゴシック"/>
              </a:rPr>
              <a:t>Clicker for power point</a:t>
            </a:r>
          </a:p>
          <a:p>
            <a:pPr eaLnBrk="1" hangingPunct="1">
              <a:spcBef>
                <a:spcPct val="0"/>
              </a:spcBef>
            </a:pPr>
            <a:r>
              <a:rPr lang="en-US" smtClean="0">
                <a:ea typeface="ＭＳ Ｐゴシック"/>
              </a:rPr>
              <a:t>Attention getter (i.e. chimes)</a:t>
            </a:r>
          </a:p>
          <a:p>
            <a:pPr eaLnBrk="1" hangingPunct="1">
              <a:spcBef>
                <a:spcPct val="0"/>
              </a:spcBef>
            </a:pPr>
            <a:r>
              <a:rPr lang="en-US" smtClean="0">
                <a:ea typeface="ＭＳ Ｐゴシック"/>
              </a:rPr>
              <a:t> </a:t>
            </a:r>
          </a:p>
          <a:p>
            <a:pPr eaLnBrk="1" hangingPunct="1">
              <a:spcBef>
                <a:spcPct val="0"/>
              </a:spcBef>
            </a:pPr>
            <a:endParaRPr lang="en-US" smtClean="0">
              <a:ea typeface="ＭＳ Ｐゴシック"/>
            </a:endParaRPr>
          </a:p>
          <a:p>
            <a:pPr eaLnBrk="1" hangingPunct="1">
              <a:spcBef>
                <a:spcPct val="0"/>
              </a:spcBef>
            </a:pPr>
            <a:endParaRPr lang="en-US" smtClean="0">
              <a:ea typeface="ＭＳ Ｐゴシック"/>
            </a:endParaRP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3 minutes Introductions and school sites and review Norms for the day- Chart Norms</a:t>
            </a:r>
          </a:p>
          <a:p>
            <a:pPr eaLnBrk="1" hangingPunct="1">
              <a:spcBef>
                <a:spcPct val="0"/>
              </a:spcBef>
            </a:pPr>
            <a:endParaRPr lang="en-US" smtClean="0">
              <a:ea typeface="ＭＳ Ｐゴシック"/>
            </a:endParaRPr>
          </a:p>
        </p:txBody>
      </p:sp>
      <p:sp>
        <p:nvSpPr>
          <p:cNvPr id="66564" name="Slide Number Placeholder 3"/>
          <p:cNvSpPr>
            <a:spLocks noGrp="1"/>
          </p:cNvSpPr>
          <p:nvPr>
            <p:ph type="sldNum" sz="quarter" idx="5"/>
          </p:nvPr>
        </p:nvSpPr>
        <p:spPr bwMode="auto">
          <a:noFill/>
          <a:ln>
            <a:miter lim="800000"/>
            <a:headEnd/>
            <a:tailEnd/>
          </a:ln>
        </p:spPr>
        <p:txBody>
          <a:bodyPr/>
          <a:lstStyle/>
          <a:p>
            <a:fld id="{F16B8E1E-197C-465C-9071-327587EEF662}" type="slidenum">
              <a:rPr lang="en-US" smtClean="0">
                <a:ea typeface="ＭＳ Ｐゴシック"/>
                <a:cs typeface="ＭＳ Ｐゴシック"/>
              </a:rPr>
              <a:pPr/>
              <a:t>1</a:t>
            </a:fld>
            <a:endParaRPr lang="en-US" smtClean="0">
              <a:ea typeface="ＭＳ Ｐゴシック"/>
              <a:cs typeface="ＭＳ Ｐゴシック"/>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marL="228600" indent="-228600" eaLnBrk="1" hangingPunct="1">
              <a:spcBef>
                <a:spcPct val="0"/>
              </a:spcBef>
            </a:pPr>
            <a:r>
              <a:rPr lang="en-US" smtClean="0">
                <a:ea typeface="ＭＳ Ｐゴシック"/>
              </a:rPr>
              <a:t> 2minutes </a:t>
            </a:r>
          </a:p>
          <a:p>
            <a:pPr marL="228600" indent="-228600" eaLnBrk="1" hangingPunct="1">
              <a:spcBef>
                <a:spcPct val="0"/>
              </a:spcBef>
            </a:pPr>
            <a:endParaRPr lang="en-US" smtClean="0">
              <a:ea typeface="ＭＳ Ｐゴシック"/>
            </a:endParaRPr>
          </a:p>
          <a:p>
            <a:pPr marL="228600" indent="-228600" eaLnBrk="1" hangingPunct="1">
              <a:spcBef>
                <a:spcPct val="0"/>
              </a:spcBef>
            </a:pPr>
            <a:r>
              <a:rPr lang="en-US" smtClean="0">
                <a:ea typeface="ＭＳ Ｐゴシック"/>
              </a:rPr>
              <a:t>Think about the school that was just introduced by Principal Goodintentions and what beliefs and best defines how they do business and their school culture.</a:t>
            </a:r>
          </a:p>
          <a:p>
            <a:pPr marL="228600" indent="-228600" eaLnBrk="1" hangingPunct="1">
              <a:spcBef>
                <a:spcPct val="0"/>
              </a:spcBef>
              <a:buFontTx/>
              <a:buAutoNum type="arabicPeriod"/>
            </a:pPr>
            <a:r>
              <a:rPr lang="en-US" smtClean="0">
                <a:ea typeface="ＭＳ Ｐゴシック"/>
              </a:rPr>
              <a:t>Charles Darwin School:  Extent of learning is determined by their innate ability or aptitude.  Aptitude is relatively fixed, and teachers have little influence over the extent of student learning.  Our job is to create different tracks that address different abilities and guide students to appropriate track. Survival of the fittest.</a:t>
            </a:r>
          </a:p>
          <a:p>
            <a:pPr marL="228600" indent="-228600" eaLnBrk="1" hangingPunct="1">
              <a:spcBef>
                <a:spcPct val="0"/>
              </a:spcBef>
              <a:buFontTx/>
              <a:buAutoNum type="arabicPeriod"/>
            </a:pPr>
            <a:r>
              <a:rPr lang="en-US" smtClean="0">
                <a:ea typeface="ＭＳ Ｐゴシック"/>
              </a:rPr>
              <a:t>Pontius Pilate School: In these schools the belief is that students can learn if they elect to put forth the necessary effort. It</a:t>
            </a:r>
            <a:r>
              <a:rPr lang="en-US" altLang="en-US" smtClean="0">
                <a:ea typeface="ＭＳ Ｐゴシック"/>
              </a:rPr>
              <a:t>’</a:t>
            </a:r>
            <a:r>
              <a:rPr lang="en-US" smtClean="0">
                <a:ea typeface="ＭＳ Ｐゴシック"/>
              </a:rPr>
              <a:t>s our job to provide all students with the opportunity to learn, but it is the students</a:t>
            </a:r>
            <a:r>
              <a:rPr lang="en-US" altLang="en-US" smtClean="0">
                <a:ea typeface="ＭＳ Ｐゴシック"/>
              </a:rPr>
              <a:t>’</a:t>
            </a:r>
            <a:r>
              <a:rPr lang="en-US" smtClean="0">
                <a:ea typeface="ＭＳ Ｐゴシック"/>
              </a:rPr>
              <a:t> job to learn it.</a:t>
            </a:r>
          </a:p>
          <a:p>
            <a:pPr marL="228600" indent="-228600" eaLnBrk="1" hangingPunct="1">
              <a:spcBef>
                <a:spcPct val="0"/>
              </a:spcBef>
            </a:pPr>
            <a:r>
              <a:rPr lang="en-US" smtClean="0">
                <a:ea typeface="ＭＳ Ｐゴシック"/>
              </a:rPr>
              <a:t> Just as Pontius Pilate washed his hands and absolved himself of the responsibility of the outcome. At P. Pilate school, the staff feels that they are not responsible for the outcomes. </a:t>
            </a:r>
          </a:p>
          <a:p>
            <a:pPr marL="228600" indent="-228600" eaLnBrk="1" hangingPunct="1">
              <a:spcBef>
                <a:spcPct val="0"/>
              </a:spcBef>
            </a:pPr>
            <a:endParaRPr lang="en-US" smtClean="0">
              <a:ea typeface="ＭＳ Ｐゴシック"/>
            </a:endParaRPr>
          </a:p>
        </p:txBody>
      </p:sp>
      <p:sp>
        <p:nvSpPr>
          <p:cNvPr id="75780" name="Slide Number Placeholder 3"/>
          <p:cNvSpPr>
            <a:spLocks noGrp="1"/>
          </p:cNvSpPr>
          <p:nvPr>
            <p:ph type="sldNum" sz="quarter" idx="5"/>
          </p:nvPr>
        </p:nvSpPr>
        <p:spPr bwMode="auto">
          <a:noFill/>
          <a:ln>
            <a:miter lim="800000"/>
            <a:headEnd/>
            <a:tailEnd/>
          </a:ln>
        </p:spPr>
        <p:txBody>
          <a:bodyPr/>
          <a:lstStyle/>
          <a:p>
            <a:fld id="{29BDDECE-6593-4435-BF42-5BD239E90D2B}" type="slidenum">
              <a:rPr lang="en-US" smtClean="0">
                <a:ea typeface="ＭＳ Ｐゴシック"/>
                <a:cs typeface="ＭＳ Ｐゴシック"/>
              </a:rPr>
              <a:pPr/>
              <a:t>10</a:t>
            </a:fld>
            <a:endParaRPr lang="en-US" smtClean="0">
              <a:ea typeface="ＭＳ Ｐゴシック"/>
              <a:cs typeface="ＭＳ Ｐゴシック"/>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marL="228600" indent="-228600" eaLnBrk="1" hangingPunct="1">
              <a:spcBef>
                <a:spcPct val="0"/>
              </a:spcBef>
            </a:pPr>
            <a:r>
              <a:rPr lang="en-US" smtClean="0">
                <a:ea typeface="ＭＳ Ｐゴシック"/>
              </a:rPr>
              <a:t>2minutes </a:t>
            </a:r>
          </a:p>
          <a:p>
            <a:pPr marL="228600" indent="-228600" eaLnBrk="1" hangingPunct="1">
              <a:spcBef>
                <a:spcPct val="0"/>
              </a:spcBef>
            </a:pPr>
            <a:endParaRPr lang="en-US" smtClean="0">
              <a:ea typeface="ＭＳ Ｐゴシック"/>
            </a:endParaRPr>
          </a:p>
          <a:p>
            <a:pPr marL="228600" indent="-228600" eaLnBrk="1" hangingPunct="1">
              <a:spcBef>
                <a:spcPct val="0"/>
              </a:spcBef>
            </a:pPr>
            <a:r>
              <a:rPr lang="en-US" smtClean="0">
                <a:ea typeface="ＭＳ Ｐゴシック"/>
              </a:rPr>
              <a:t>3. Chicago Cub Fan School: It is our job to help all students demonstrate some growth as a result of their experience with us. The extent of their growth will be determined by a combination of their innate ability and their effort.  We can encourage and create an environment that fosters self-esteem. This school is characterized by the staff that focuses enhancing the self esteem of all students and focuses on creating a nurturing environment.</a:t>
            </a:r>
          </a:p>
          <a:p>
            <a:pPr marL="228600" indent="-228600" eaLnBrk="1" hangingPunct="1">
              <a:spcBef>
                <a:spcPct val="0"/>
              </a:spcBef>
            </a:pPr>
            <a:endParaRPr lang="en-US" smtClean="0">
              <a:ea typeface="ＭＳ Ｐゴシック"/>
            </a:endParaRPr>
          </a:p>
          <a:p>
            <a:pPr marL="228600" indent="-228600" eaLnBrk="1" hangingPunct="1">
              <a:spcBef>
                <a:spcPct val="0"/>
              </a:spcBef>
            </a:pPr>
            <a:r>
              <a:rPr lang="en-US" smtClean="0">
                <a:ea typeface="ＭＳ Ｐゴシック"/>
              </a:rPr>
              <a:t>4. Henry Higgins School: This school is characterized by the belief that </a:t>
            </a:r>
            <a:r>
              <a:rPr lang="en-US" altLang="en-US" smtClean="0">
                <a:ea typeface="ＭＳ Ｐゴシック"/>
              </a:rPr>
              <a:t>“</a:t>
            </a:r>
            <a:r>
              <a:rPr lang="en-US" smtClean="0">
                <a:ea typeface="ＭＳ Ｐゴシック"/>
              </a:rPr>
              <a:t>all students can</a:t>
            </a:r>
            <a:r>
              <a:rPr lang="en-US" altLang="en-US" smtClean="0">
                <a:ea typeface="ＭＳ Ｐゴシック"/>
              </a:rPr>
              <a:t>”</a:t>
            </a:r>
            <a:r>
              <a:rPr lang="en-US" smtClean="0">
                <a:ea typeface="ＭＳ Ｐゴシック"/>
              </a:rPr>
              <a:t> and must learn at relatively high levels of achievement.  Students can master challenging academic material with support and help.  Standards are set for all students and they are worked with until they learn them. Henry Higgins is the teacher of Audrey Hepburn in My Fair Lady.  He teaches an </a:t>
            </a:r>
            <a:r>
              <a:rPr lang="en-US" altLang="en-US" smtClean="0">
                <a:ea typeface="ＭＳ Ｐゴシック"/>
              </a:rPr>
              <a:t>“</a:t>
            </a:r>
            <a:r>
              <a:rPr lang="en-US" smtClean="0">
                <a:ea typeface="ＭＳ Ｐゴシック"/>
              </a:rPr>
              <a:t>impossible</a:t>
            </a:r>
            <a:r>
              <a:rPr lang="en-US" altLang="en-US" smtClean="0">
                <a:ea typeface="ＭＳ Ｐゴシック"/>
              </a:rPr>
              <a:t>”</a:t>
            </a:r>
            <a:r>
              <a:rPr lang="en-US" smtClean="0">
                <a:ea typeface="ＭＳ Ｐゴシック"/>
              </a:rPr>
              <a:t> Eliza Doolittle to speak and act like a lady. No matter the obstacles he saw in place, he did not give up on working with his student.</a:t>
            </a:r>
          </a:p>
          <a:p>
            <a:pPr marL="228600" indent="-228600" eaLnBrk="1" hangingPunct="1">
              <a:spcBef>
                <a:spcPct val="0"/>
              </a:spcBef>
            </a:pPr>
            <a:endParaRPr lang="en-US" smtClean="0">
              <a:ea typeface="ＭＳ Ｐゴシック"/>
            </a:endParaRPr>
          </a:p>
        </p:txBody>
      </p:sp>
      <p:sp>
        <p:nvSpPr>
          <p:cNvPr id="76804" name="Slide Number Placeholder 3"/>
          <p:cNvSpPr>
            <a:spLocks noGrp="1"/>
          </p:cNvSpPr>
          <p:nvPr>
            <p:ph type="sldNum" sz="quarter" idx="5"/>
          </p:nvPr>
        </p:nvSpPr>
        <p:spPr bwMode="auto">
          <a:noFill/>
          <a:ln>
            <a:miter lim="800000"/>
            <a:headEnd/>
            <a:tailEnd/>
          </a:ln>
        </p:spPr>
        <p:txBody>
          <a:bodyPr/>
          <a:lstStyle/>
          <a:p>
            <a:fld id="{D8A1661B-09D2-49D0-859C-93561F31B236}" type="slidenum">
              <a:rPr lang="en-US" smtClean="0">
                <a:ea typeface="ＭＳ Ｐゴシック"/>
                <a:cs typeface="ＭＳ Ｐゴシック"/>
              </a:rPr>
              <a:pPr/>
              <a:t>11</a:t>
            </a:fld>
            <a:endParaRPr lang="en-US" smtClean="0">
              <a:ea typeface="ＭＳ Ｐゴシック"/>
              <a:cs typeface="ＭＳ Ｐゴシック"/>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30 seconds</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Which school of thought defines the culture and beliefs of Principal Greatintentions’ school based on the revised Mission statement?</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It is not enough for us to think that it is our job to provide students the opportunity to learn, but to ensure and believe all kids can learn because we cannot predict a child</a:t>
            </a:r>
            <a:r>
              <a:rPr lang="en-US" altLang="en-US" smtClean="0">
                <a:ea typeface="ＭＳ Ｐゴシック"/>
              </a:rPr>
              <a:t>’</a:t>
            </a:r>
            <a:r>
              <a:rPr lang="en-US" smtClean="0">
                <a:ea typeface="ＭＳ Ｐゴシック"/>
              </a:rPr>
              <a:t>s potential. </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We just don</a:t>
            </a:r>
            <a:r>
              <a:rPr lang="en-US" altLang="en-US" smtClean="0">
                <a:ea typeface="ＭＳ Ｐゴシック"/>
              </a:rPr>
              <a:t>’</a:t>
            </a:r>
            <a:r>
              <a:rPr lang="en-US" smtClean="0">
                <a:ea typeface="ＭＳ Ｐゴシック"/>
              </a:rPr>
              <a:t>t know what students can do, so we have to begin with the assumption that all kids can learn at high levels and strive for that goal.</a:t>
            </a:r>
          </a:p>
        </p:txBody>
      </p:sp>
      <p:sp>
        <p:nvSpPr>
          <p:cNvPr id="77828" name="Slide Number Placeholder 3"/>
          <p:cNvSpPr>
            <a:spLocks noGrp="1"/>
          </p:cNvSpPr>
          <p:nvPr>
            <p:ph type="sldNum" sz="quarter" idx="5"/>
          </p:nvPr>
        </p:nvSpPr>
        <p:spPr bwMode="auto">
          <a:noFill/>
          <a:ln>
            <a:miter lim="800000"/>
            <a:headEnd/>
            <a:tailEnd/>
          </a:ln>
        </p:spPr>
        <p:txBody>
          <a:bodyPr/>
          <a:lstStyle/>
          <a:p>
            <a:fld id="{6816F531-46E6-4B94-B137-DD775164EA40}" type="slidenum">
              <a:rPr lang="en-US" smtClean="0">
                <a:ea typeface="ＭＳ Ｐゴシック"/>
                <a:cs typeface="ＭＳ Ｐゴシック"/>
              </a:rPr>
              <a:pPr/>
              <a:t>12</a:t>
            </a:fld>
            <a:endParaRPr lang="en-US" smtClean="0">
              <a:ea typeface="ＭＳ Ｐゴシック"/>
              <a:cs typeface="ＭＳ Ｐゴシック"/>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10 minutes for reading, 3 minutes for Give One Get One, 2 minutes for share-out</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Have participants read the article</a:t>
            </a:r>
          </a:p>
          <a:p>
            <a:pPr eaLnBrk="1" hangingPunct="1">
              <a:spcBef>
                <a:spcPct val="0"/>
              </a:spcBef>
            </a:pPr>
            <a:r>
              <a:rPr lang="en-US" smtClean="0">
                <a:ea typeface="ＭＳ Ｐゴシック"/>
              </a:rPr>
              <a:t>After they read and jot their thinking have participants circulate the room and share the words or phrases from the reading with other participants by using Give One Get One</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Give One, Get One: Participants find a partner and share a phrase and/or word with the other person and share reasons for their selection. </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After participants share with a partner, presenter signals for them to move on to share with another person and repeat the processes of sharing a phrase or word and the rationale behind the choice.</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Presenter allows them to move 3x</a:t>
            </a:r>
          </a:p>
          <a:p>
            <a:pPr eaLnBrk="1" hangingPunct="1">
              <a:spcBef>
                <a:spcPct val="0"/>
              </a:spcBef>
            </a:pPr>
            <a:r>
              <a:rPr lang="en-US" smtClean="0">
                <a:ea typeface="ＭＳ Ｐゴシック"/>
              </a:rPr>
              <a:t> </a:t>
            </a:r>
          </a:p>
          <a:p>
            <a:pPr eaLnBrk="1" hangingPunct="1">
              <a:spcBef>
                <a:spcPct val="0"/>
              </a:spcBef>
            </a:pPr>
            <a:r>
              <a:rPr lang="en-US" smtClean="0">
                <a:ea typeface="ＭＳ Ｐゴシック"/>
              </a:rPr>
              <a:t>After they have shared with each other presenter encourages participants to share-out insights collected.</a:t>
            </a:r>
          </a:p>
          <a:p>
            <a:pPr eaLnBrk="1" hangingPunct="1">
              <a:spcBef>
                <a:spcPct val="0"/>
              </a:spcBef>
            </a:pPr>
            <a:endParaRPr lang="en-US" smtClean="0">
              <a:ea typeface="ＭＳ Ｐゴシック"/>
            </a:endParaRPr>
          </a:p>
        </p:txBody>
      </p:sp>
      <p:sp>
        <p:nvSpPr>
          <p:cNvPr id="78852" name="Slide Number Placeholder 3"/>
          <p:cNvSpPr>
            <a:spLocks noGrp="1"/>
          </p:cNvSpPr>
          <p:nvPr>
            <p:ph type="sldNum" sz="quarter" idx="5"/>
          </p:nvPr>
        </p:nvSpPr>
        <p:spPr bwMode="auto">
          <a:noFill/>
          <a:ln>
            <a:miter lim="800000"/>
            <a:headEnd/>
            <a:tailEnd/>
          </a:ln>
        </p:spPr>
        <p:txBody>
          <a:bodyPr/>
          <a:lstStyle/>
          <a:p>
            <a:fld id="{E9D872A5-C8A7-4E36-86A1-6363E07F222B}" type="slidenum">
              <a:rPr lang="en-US" smtClean="0">
                <a:ea typeface="ＭＳ Ｐゴシック"/>
                <a:cs typeface="ＭＳ Ｐゴシック"/>
              </a:rPr>
              <a:pPr/>
              <a:t>13</a:t>
            </a:fld>
            <a:endParaRPr lang="en-US" smtClean="0">
              <a:ea typeface="ＭＳ Ｐゴシック"/>
              <a:cs typeface="ＭＳ Ｐゴシック"/>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100" smtClean="0">
                <a:ea typeface="ＭＳ Ｐゴシック"/>
              </a:rPr>
              <a:t>5 minutes</a:t>
            </a:r>
          </a:p>
          <a:p>
            <a:pPr eaLnBrk="1" hangingPunct="1">
              <a:spcBef>
                <a:spcPct val="0"/>
              </a:spcBef>
            </a:pPr>
            <a:r>
              <a:rPr lang="en-US" sz="1100" smtClean="0">
                <a:ea typeface="ＭＳ Ｐゴシック"/>
              </a:rPr>
              <a:t>The DuFours talk about mission statements that are not much more than rhetoric and do not reveal the core beliefs and culture of a school.  Dufour suggests that in a PLC it is critical to lay the foundation by establishing a Mission, Vision, Values and Goals he really clarifies that it is done within the context of shaping or re-shaping a school</a:t>
            </a:r>
            <a:r>
              <a:rPr lang="en-US" altLang="en-US" sz="1100" smtClean="0">
                <a:ea typeface="ＭＳ Ｐゴシック"/>
              </a:rPr>
              <a:t>’</a:t>
            </a:r>
            <a:r>
              <a:rPr lang="en-US" sz="1100" smtClean="0">
                <a:ea typeface="ＭＳ Ｐゴシック"/>
              </a:rPr>
              <a:t>s culture and beliefs. He warns that drafting a mere Mission statement will not bring about the systemic and cultural change that needs to take place for a PLC to flourish.</a:t>
            </a:r>
          </a:p>
          <a:p>
            <a:pPr eaLnBrk="1" hangingPunct="1">
              <a:spcBef>
                <a:spcPct val="0"/>
              </a:spcBef>
            </a:pPr>
            <a:endParaRPr lang="en-US" sz="1100" smtClean="0">
              <a:ea typeface="ＭＳ Ｐゴシック"/>
            </a:endParaRPr>
          </a:p>
          <a:p>
            <a:pPr eaLnBrk="1" hangingPunct="1">
              <a:spcBef>
                <a:spcPct val="0"/>
              </a:spcBef>
            </a:pPr>
            <a:r>
              <a:rPr lang="en-US" sz="1100" smtClean="0">
                <a:ea typeface="ＭＳ Ｐゴシック"/>
              </a:rPr>
              <a:t>Dufour has found that many schools have adopted variations on the state slogan of Learning for ALL or All Kids Can Learn. So when we hear and say those words, it is worth investing the time in discussing to what extent do teachers and principals believe this to be true. So many times this statement  All Kids Can Learn is followed by a list of conditions and excuses.</a:t>
            </a:r>
          </a:p>
          <a:p>
            <a:pPr eaLnBrk="1" hangingPunct="1">
              <a:spcBef>
                <a:spcPct val="0"/>
              </a:spcBef>
            </a:pPr>
            <a:r>
              <a:rPr lang="en-US" sz="1100" smtClean="0">
                <a:ea typeface="ＭＳ Ｐゴシック"/>
              </a:rPr>
              <a:t> Some may sound like this… All students can learn if only…. Presenter can add (one Example from the ones suggested) All Kids Can Learn if only… they did their homework, were more motivated, they were fluent in English, they followed directions, they were not in RSP etc…</a:t>
            </a:r>
          </a:p>
          <a:p>
            <a:pPr eaLnBrk="1" hangingPunct="1">
              <a:spcBef>
                <a:spcPct val="0"/>
              </a:spcBef>
            </a:pPr>
            <a:endParaRPr lang="en-US" sz="1100" smtClean="0">
              <a:ea typeface="ＭＳ Ｐゴシック"/>
            </a:endParaRPr>
          </a:p>
          <a:p>
            <a:pPr eaLnBrk="1" hangingPunct="1">
              <a:spcBef>
                <a:spcPct val="0"/>
              </a:spcBef>
            </a:pPr>
            <a:r>
              <a:rPr lang="en-US" sz="1100" smtClean="0">
                <a:ea typeface="ＭＳ Ｐゴシック"/>
              </a:rPr>
              <a:t>Take some time right now to think about and reflect on…</a:t>
            </a:r>
          </a:p>
          <a:p>
            <a:pPr eaLnBrk="1" hangingPunct="1">
              <a:spcBef>
                <a:spcPct val="0"/>
              </a:spcBef>
            </a:pPr>
            <a:r>
              <a:rPr lang="en-US" sz="1100" smtClean="0">
                <a:ea typeface="ＭＳ Ｐゴシック"/>
              </a:rPr>
              <a:t>What are some of the if onlys…that we have heard or are guilty of saying or believing?</a:t>
            </a:r>
          </a:p>
          <a:p>
            <a:pPr eaLnBrk="1" hangingPunct="1">
              <a:spcBef>
                <a:spcPct val="0"/>
              </a:spcBef>
            </a:pPr>
            <a:r>
              <a:rPr lang="en-US" sz="1100" smtClean="0">
                <a:ea typeface="ＭＳ Ｐゴシック"/>
              </a:rPr>
              <a:t>Have participants take one post-it and jot down an If Only statement (30 seconds)</a:t>
            </a:r>
          </a:p>
          <a:p>
            <a:pPr eaLnBrk="1" hangingPunct="1">
              <a:spcBef>
                <a:spcPct val="0"/>
              </a:spcBef>
            </a:pPr>
            <a:r>
              <a:rPr lang="en-US" sz="1100" smtClean="0">
                <a:ea typeface="ＭＳ Ｐゴシック"/>
              </a:rPr>
              <a:t>Have participants share out loud what they have heard by saying.. All students can Learn if only……</a:t>
            </a:r>
          </a:p>
          <a:p>
            <a:pPr eaLnBrk="1" hangingPunct="1">
              <a:spcBef>
                <a:spcPct val="0"/>
              </a:spcBef>
            </a:pPr>
            <a:endParaRPr lang="en-US" sz="1100" smtClean="0">
              <a:ea typeface="ＭＳ Ｐゴシック"/>
            </a:endParaRPr>
          </a:p>
          <a:p>
            <a:pPr eaLnBrk="1" hangingPunct="1">
              <a:spcBef>
                <a:spcPct val="0"/>
              </a:spcBef>
            </a:pPr>
            <a:endParaRPr lang="en-US" sz="1100" smtClean="0">
              <a:ea typeface="ＭＳ Ｐゴシック"/>
            </a:endParaRPr>
          </a:p>
        </p:txBody>
      </p:sp>
      <p:sp>
        <p:nvSpPr>
          <p:cNvPr id="79876" name="Slide Number Placeholder 3"/>
          <p:cNvSpPr>
            <a:spLocks noGrp="1"/>
          </p:cNvSpPr>
          <p:nvPr>
            <p:ph type="sldNum" sz="quarter" idx="5"/>
          </p:nvPr>
        </p:nvSpPr>
        <p:spPr bwMode="auto">
          <a:noFill/>
          <a:ln>
            <a:miter lim="800000"/>
            <a:headEnd/>
            <a:tailEnd/>
          </a:ln>
        </p:spPr>
        <p:txBody>
          <a:bodyPr/>
          <a:lstStyle/>
          <a:p>
            <a:fld id="{5E7634F1-3B24-4F38-A9B8-D8C7083807F8}" type="slidenum">
              <a:rPr lang="en-US" smtClean="0">
                <a:ea typeface="ＭＳ Ｐゴシック"/>
                <a:cs typeface="ＭＳ Ｐゴシック"/>
              </a:rPr>
              <a:pPr/>
              <a:t>19</a:t>
            </a:fld>
            <a:endParaRPr lang="en-US" smtClean="0">
              <a:ea typeface="ＭＳ Ｐゴシック"/>
              <a:cs typeface="ＭＳ Ｐゴシック"/>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2 min</a:t>
            </a:r>
          </a:p>
          <a:p>
            <a:pPr eaLnBrk="1" hangingPunct="1">
              <a:spcBef>
                <a:spcPct val="0"/>
              </a:spcBef>
            </a:pPr>
            <a:r>
              <a:rPr lang="en-US" smtClean="0">
                <a:ea typeface="ＭＳ Ｐゴシック"/>
              </a:rPr>
              <a:t> The danger with these statements are:</a:t>
            </a:r>
          </a:p>
          <a:p>
            <a:pPr eaLnBrk="1" hangingPunct="1">
              <a:spcBef>
                <a:spcPct val="0"/>
              </a:spcBef>
            </a:pPr>
            <a:r>
              <a:rPr lang="en-US" smtClean="0">
                <a:ea typeface="ＭＳ Ｐゴシック"/>
              </a:rPr>
              <a:t> They can indicate set levels of expectations for certain students and the truth is we just don</a:t>
            </a:r>
            <a:r>
              <a:rPr lang="en-US" altLang="en-US" smtClean="0">
                <a:ea typeface="ＭＳ Ｐゴシック"/>
              </a:rPr>
              <a:t>’</a:t>
            </a:r>
            <a:r>
              <a:rPr lang="en-US" smtClean="0">
                <a:ea typeface="ＭＳ Ｐゴシック"/>
              </a:rPr>
              <a:t>t know for sure what students are capable of.</a:t>
            </a:r>
          </a:p>
          <a:p>
            <a:pPr eaLnBrk="1" hangingPunct="1">
              <a:spcBef>
                <a:spcPct val="0"/>
              </a:spcBef>
            </a:pPr>
            <a:r>
              <a:rPr lang="en-US" smtClean="0">
                <a:ea typeface="ＭＳ Ｐゴシック"/>
              </a:rPr>
              <a:t> These statements disregard student potential and the support they may need to be successful</a:t>
            </a:r>
          </a:p>
          <a:p>
            <a:pPr eaLnBrk="1" hangingPunct="1">
              <a:spcBef>
                <a:spcPct val="0"/>
              </a:spcBef>
            </a:pPr>
            <a:r>
              <a:rPr lang="en-US" smtClean="0">
                <a:ea typeface="ＭＳ Ｐゴシック"/>
              </a:rPr>
              <a:t> Many of the statements are not within our sphere of influence and control therefore we should ask, What is it that we can control in the 6 hours that we have the students?  </a:t>
            </a:r>
          </a:p>
          <a:p>
            <a:pPr eaLnBrk="1" hangingPunct="1">
              <a:spcBef>
                <a:spcPct val="0"/>
              </a:spcBef>
            </a:pPr>
            <a:r>
              <a:rPr lang="en-US" smtClean="0">
                <a:ea typeface="ＭＳ Ｐゴシック"/>
              </a:rPr>
              <a:t>So right now we are going to take the excuses / If Only statements we have heard or said </a:t>
            </a:r>
            <a:r>
              <a:rPr lang="en-US" b="1" smtClean="0">
                <a:ea typeface="ＭＳ Ｐゴシック"/>
              </a:rPr>
              <a:t>and crumple them </a:t>
            </a:r>
            <a:r>
              <a:rPr lang="en-US" smtClean="0">
                <a:ea typeface="ＭＳ Ｐゴシック"/>
              </a:rPr>
              <a:t>up to symbolize we will not let those statements infiltrate our thinking or our school culture.</a:t>
            </a:r>
          </a:p>
          <a:p>
            <a:pPr eaLnBrk="1" hangingPunct="1">
              <a:spcBef>
                <a:spcPct val="0"/>
              </a:spcBef>
            </a:pPr>
            <a:endParaRPr lang="en-US" smtClean="0">
              <a:ea typeface="ＭＳ Ｐゴシック"/>
            </a:endParaRP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Reminder next slide will Link to the slide of the principal</a:t>
            </a:r>
            <a:r>
              <a:rPr lang="en-US" altLang="en-US" smtClean="0">
                <a:ea typeface="ＭＳ Ｐゴシック"/>
              </a:rPr>
              <a:t>’</a:t>
            </a:r>
            <a:r>
              <a:rPr lang="en-US" smtClean="0">
                <a:ea typeface="ＭＳ Ｐゴシック"/>
              </a:rPr>
              <a:t>s mission statement</a:t>
            </a:r>
          </a:p>
          <a:p>
            <a:pPr eaLnBrk="1" hangingPunct="1">
              <a:spcBef>
                <a:spcPct val="0"/>
              </a:spcBef>
            </a:pPr>
            <a:endParaRPr lang="en-US" smtClean="0">
              <a:ea typeface="ＭＳ Ｐゴシック"/>
            </a:endParaRPr>
          </a:p>
        </p:txBody>
      </p:sp>
      <p:sp>
        <p:nvSpPr>
          <p:cNvPr id="80900" name="Slide Number Placeholder 3"/>
          <p:cNvSpPr>
            <a:spLocks noGrp="1"/>
          </p:cNvSpPr>
          <p:nvPr>
            <p:ph type="sldNum" sz="quarter" idx="5"/>
          </p:nvPr>
        </p:nvSpPr>
        <p:spPr bwMode="auto">
          <a:noFill/>
          <a:ln>
            <a:miter lim="800000"/>
            <a:headEnd/>
            <a:tailEnd/>
          </a:ln>
        </p:spPr>
        <p:txBody>
          <a:bodyPr/>
          <a:lstStyle/>
          <a:p>
            <a:fld id="{A73173D2-7006-491A-AA9A-51CEDCC1ECD6}" type="slidenum">
              <a:rPr lang="en-US" smtClean="0">
                <a:ea typeface="ＭＳ Ｐゴシック"/>
                <a:cs typeface="ＭＳ Ｐゴシック"/>
              </a:rPr>
              <a:pPr/>
              <a:t>20</a:t>
            </a:fld>
            <a:endParaRPr lang="en-US" smtClean="0">
              <a:ea typeface="ＭＳ Ｐゴシック"/>
              <a:cs typeface="ＭＳ Ｐゴシック"/>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30 seconds </a:t>
            </a:r>
          </a:p>
          <a:p>
            <a:pPr eaLnBrk="1" hangingPunct="1">
              <a:spcBef>
                <a:spcPct val="0"/>
              </a:spcBef>
            </a:pPr>
            <a:r>
              <a:rPr lang="en-US" smtClean="0">
                <a:ea typeface="ＭＳ Ｐゴシック"/>
              </a:rPr>
              <a:t>Dufour says, Read Quote </a:t>
            </a:r>
          </a:p>
          <a:p>
            <a:pPr eaLnBrk="1" hangingPunct="1">
              <a:spcBef>
                <a:spcPct val="0"/>
              </a:spcBef>
            </a:pPr>
            <a:r>
              <a:rPr lang="en-US" smtClean="0">
                <a:ea typeface="ＭＳ Ｐゴシック"/>
              </a:rPr>
              <a:t>In a PLC community it is important/ critical that we discuss what it means by All Kids Can Learn and have the conversations necessary to help shape the culture and beliefs of our school  community.</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Link quote to the article and the Henry Higins school:</a:t>
            </a:r>
          </a:p>
          <a:p>
            <a:pPr eaLnBrk="1" hangingPunct="1">
              <a:spcBef>
                <a:spcPct val="0"/>
              </a:spcBef>
            </a:pPr>
            <a:r>
              <a:rPr lang="en-US" smtClean="0">
                <a:ea typeface="ＭＳ Ｐゴシック"/>
              </a:rPr>
              <a:t>Henry Higgins School: All students can and must learn at relatively high levels of achievement.  Students can master challenging academic material with support and help.  Standards are set for all students and they are worked with until they learn them. Henry Higgins is the teacher of Audrey Hepburn in My Fair Lady.  He teaches an </a:t>
            </a:r>
            <a:r>
              <a:rPr lang="en-US" altLang="en-US" smtClean="0">
                <a:ea typeface="ＭＳ Ｐゴシック"/>
              </a:rPr>
              <a:t>“</a:t>
            </a:r>
            <a:r>
              <a:rPr lang="en-US" smtClean="0">
                <a:ea typeface="ＭＳ Ｐゴシック"/>
              </a:rPr>
              <a:t>impossible</a:t>
            </a:r>
            <a:r>
              <a:rPr lang="en-US" altLang="en-US" smtClean="0">
                <a:ea typeface="ＭＳ Ｐゴシック"/>
              </a:rPr>
              <a:t>”</a:t>
            </a:r>
            <a:r>
              <a:rPr lang="en-US" smtClean="0">
                <a:ea typeface="ＭＳ Ｐゴシック"/>
              </a:rPr>
              <a:t> Eliza Doolittle to speak and act like a lady. No matter the obstacles he saw in place, he did not give up on working with his student.</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Fortunately there are schools that are making the gains necessary regardless of the common obstacles that many schools are facing; poverty, high #s of English learners, special ed etc.</a:t>
            </a:r>
          </a:p>
          <a:p>
            <a:pPr eaLnBrk="1" hangingPunct="1">
              <a:spcBef>
                <a:spcPct val="0"/>
              </a:spcBef>
            </a:pPr>
            <a:endParaRPr lang="en-US" smtClean="0">
              <a:ea typeface="ＭＳ Ｐゴシック"/>
            </a:endParaRPr>
          </a:p>
          <a:p>
            <a:pPr eaLnBrk="1" hangingPunct="1">
              <a:spcBef>
                <a:spcPct val="0"/>
              </a:spcBef>
            </a:pPr>
            <a:endParaRPr lang="en-US" smtClean="0">
              <a:ea typeface="ＭＳ Ｐゴシック"/>
            </a:endParaRPr>
          </a:p>
          <a:p>
            <a:pPr eaLnBrk="1" hangingPunct="1">
              <a:spcBef>
                <a:spcPct val="0"/>
              </a:spcBef>
            </a:pPr>
            <a:endParaRPr lang="en-US" smtClean="0">
              <a:ea typeface="ＭＳ Ｐゴシック"/>
            </a:endParaRPr>
          </a:p>
          <a:p>
            <a:pPr eaLnBrk="1" hangingPunct="1">
              <a:spcBef>
                <a:spcPct val="0"/>
              </a:spcBef>
            </a:pPr>
            <a:endParaRPr lang="en-US" smtClean="0">
              <a:ea typeface="ＭＳ Ｐゴシック"/>
            </a:endParaRPr>
          </a:p>
        </p:txBody>
      </p:sp>
      <p:sp>
        <p:nvSpPr>
          <p:cNvPr id="81924" name="Slide Number Placeholder 3"/>
          <p:cNvSpPr>
            <a:spLocks noGrp="1"/>
          </p:cNvSpPr>
          <p:nvPr>
            <p:ph type="sldNum" sz="quarter" idx="5"/>
          </p:nvPr>
        </p:nvSpPr>
        <p:spPr bwMode="auto">
          <a:noFill/>
          <a:ln>
            <a:miter lim="800000"/>
            <a:headEnd/>
            <a:tailEnd/>
          </a:ln>
        </p:spPr>
        <p:txBody>
          <a:bodyPr/>
          <a:lstStyle/>
          <a:p>
            <a:fld id="{F8C54FCB-D34F-4A3D-9245-9FC6B218CD15}" type="slidenum">
              <a:rPr lang="en-US" smtClean="0">
                <a:ea typeface="ＭＳ Ｐゴシック"/>
                <a:cs typeface="ＭＳ Ｐゴシック"/>
              </a:rPr>
              <a:pPr/>
              <a:t>23</a:t>
            </a:fld>
            <a:endParaRPr lang="en-US" smtClean="0">
              <a:ea typeface="ＭＳ Ｐゴシック"/>
              <a:cs typeface="ＭＳ Ｐゴシック"/>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2 minutes</a:t>
            </a:r>
          </a:p>
          <a:p>
            <a:pPr eaLnBrk="1" hangingPunct="1">
              <a:spcBef>
                <a:spcPct val="0"/>
              </a:spcBef>
            </a:pPr>
            <a:r>
              <a:rPr lang="en-US" smtClean="0">
                <a:ea typeface="ＭＳ Ｐゴシック"/>
              </a:rPr>
              <a:t>One way we can convince and dispel these statements is by informing staff and parents about the reality that some schools are making the gains that we strive to make regardless of these same obstacles.</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Read 1</a:t>
            </a:r>
            <a:r>
              <a:rPr lang="en-US" baseline="30000" smtClean="0">
                <a:ea typeface="ＭＳ Ｐゴシック"/>
              </a:rPr>
              <a:t>st</a:t>
            </a:r>
            <a:r>
              <a:rPr lang="en-US" smtClean="0">
                <a:ea typeface="ＭＳ Ｐゴシック"/>
              </a:rPr>
              <a:t> Bullet</a:t>
            </a:r>
          </a:p>
          <a:p>
            <a:pPr eaLnBrk="1" hangingPunct="1">
              <a:spcBef>
                <a:spcPct val="0"/>
              </a:spcBef>
            </a:pPr>
            <a:r>
              <a:rPr lang="en-US" smtClean="0">
                <a:ea typeface="ＭＳ Ｐゴシック"/>
              </a:rPr>
              <a:t>The 90/90/90 Schools have the following characteristics</a:t>
            </a:r>
          </a:p>
          <a:p>
            <a:pPr eaLnBrk="1" hangingPunct="1">
              <a:spcBef>
                <a:spcPct val="0"/>
              </a:spcBef>
            </a:pPr>
            <a:r>
              <a:rPr lang="en-US" smtClean="0">
                <a:ea typeface="ＭＳ Ｐゴシック"/>
              </a:rPr>
              <a:t>•More than 90 percent of the students are eligible for free and reduced lunch</a:t>
            </a:r>
          </a:p>
          <a:p>
            <a:pPr eaLnBrk="1" hangingPunct="1">
              <a:spcBef>
                <a:spcPct val="0"/>
              </a:spcBef>
            </a:pPr>
            <a:r>
              <a:rPr lang="en-US" smtClean="0">
                <a:ea typeface="ＭＳ Ｐゴシック"/>
              </a:rPr>
              <a:t>•More than 90 percent of the students are from ethnic minorities. </a:t>
            </a:r>
          </a:p>
          <a:p>
            <a:pPr eaLnBrk="1" hangingPunct="1">
              <a:spcBef>
                <a:spcPct val="0"/>
              </a:spcBef>
            </a:pPr>
            <a:r>
              <a:rPr lang="en-US" smtClean="0">
                <a:ea typeface="ＭＳ Ｐゴシック"/>
              </a:rPr>
              <a:t>•More than 90 percent of the students met or are achieving high academic standards, according to independently conducted tests of academic achievement.</a:t>
            </a:r>
          </a:p>
          <a:p>
            <a:pPr eaLnBrk="1" hangingPunct="1">
              <a:spcBef>
                <a:spcPct val="0"/>
              </a:spcBef>
            </a:pPr>
            <a:r>
              <a:rPr lang="en-US" smtClean="0">
                <a:ea typeface="ＭＳ Ｐゴシック"/>
              </a:rPr>
              <a:t>These schools are breaking the cycle of predictability and are making progress regardless of the challenges that are in place.</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Read 2</a:t>
            </a:r>
            <a:r>
              <a:rPr lang="en-US" baseline="30000" smtClean="0">
                <a:ea typeface="ＭＳ Ｐゴシック"/>
              </a:rPr>
              <a:t>nd</a:t>
            </a:r>
            <a:r>
              <a:rPr lang="en-US" smtClean="0">
                <a:ea typeface="ＭＳ Ｐゴシック"/>
              </a:rPr>
              <a:t> Bullet</a:t>
            </a:r>
          </a:p>
          <a:p>
            <a:pPr eaLnBrk="1" hangingPunct="1">
              <a:spcBef>
                <a:spcPct val="0"/>
              </a:spcBef>
            </a:pPr>
            <a:r>
              <a:rPr lang="en-US" smtClean="0">
                <a:ea typeface="ＭＳ Ｐゴシック"/>
              </a:rPr>
              <a:t>Although we cannot deny that many obstacles are in place, we cannot let those conditions get in the way of cultivating a PLC. </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Read 3</a:t>
            </a:r>
            <a:r>
              <a:rPr lang="en-US" baseline="30000" smtClean="0">
                <a:ea typeface="ＭＳ Ｐゴシック"/>
              </a:rPr>
              <a:t>rd</a:t>
            </a:r>
            <a:r>
              <a:rPr lang="en-US" smtClean="0">
                <a:ea typeface="ＭＳ Ｐゴシック"/>
              </a:rPr>
              <a:t> Bullet</a:t>
            </a:r>
          </a:p>
          <a:p>
            <a:pPr eaLnBrk="1" hangingPunct="1">
              <a:spcBef>
                <a:spcPct val="0"/>
              </a:spcBef>
            </a:pPr>
            <a:r>
              <a:rPr lang="en-US" smtClean="0">
                <a:ea typeface="ＭＳ Ｐゴシック"/>
              </a:rPr>
              <a:t>We have to believe that each child has the potential to achieve with the right support and monitoring.</a:t>
            </a:r>
          </a:p>
          <a:p>
            <a:pPr eaLnBrk="1" hangingPunct="1">
              <a:spcBef>
                <a:spcPct val="0"/>
              </a:spcBef>
            </a:pPr>
            <a:r>
              <a:rPr lang="en-US" smtClean="0">
                <a:ea typeface="ＭＳ Ｐゴシック"/>
              </a:rPr>
              <a:t>We have to start with the assumption that each child can learn at high levels.</a:t>
            </a:r>
          </a:p>
          <a:p>
            <a:pPr eaLnBrk="1" hangingPunct="1">
              <a:spcBef>
                <a:spcPct val="0"/>
              </a:spcBef>
            </a:pPr>
            <a:r>
              <a:rPr lang="en-US" smtClean="0">
                <a:ea typeface="ＭＳ Ｐゴシック"/>
              </a:rPr>
              <a:t>We have to ask ourselves, would we want our child or grandchild to attend a school where teachers feel that almost all kids can learn at high levels.</a:t>
            </a:r>
          </a:p>
          <a:p>
            <a:pPr eaLnBrk="1" hangingPunct="1">
              <a:spcBef>
                <a:spcPct val="0"/>
              </a:spcBef>
            </a:pPr>
            <a:r>
              <a:rPr lang="en-US" smtClean="0">
                <a:ea typeface="ＭＳ Ｐゴシック"/>
              </a:rPr>
              <a:t>What is our expectation when we say </a:t>
            </a:r>
            <a:r>
              <a:rPr lang="en-US" altLang="en-US" smtClean="0">
                <a:ea typeface="ＭＳ Ｐゴシック"/>
              </a:rPr>
              <a:t>“</a:t>
            </a:r>
            <a:r>
              <a:rPr lang="en-US" smtClean="0">
                <a:ea typeface="ＭＳ Ｐゴシック"/>
              </a:rPr>
              <a:t> All Kids can Learn</a:t>
            </a:r>
            <a:r>
              <a:rPr lang="en-US" altLang="en-US" smtClean="0">
                <a:ea typeface="ＭＳ Ｐゴシック"/>
              </a:rPr>
              <a:t>”</a:t>
            </a:r>
            <a:endParaRPr lang="en-US" smtClean="0">
              <a:ea typeface="ＭＳ Ｐゴシック"/>
            </a:endParaRPr>
          </a:p>
          <a:p>
            <a:pPr eaLnBrk="1" hangingPunct="1">
              <a:spcBef>
                <a:spcPct val="0"/>
              </a:spcBef>
            </a:pPr>
            <a:endParaRPr lang="en-US" smtClean="0">
              <a:ea typeface="ＭＳ Ｐゴシック"/>
            </a:endParaRPr>
          </a:p>
        </p:txBody>
      </p:sp>
      <p:sp>
        <p:nvSpPr>
          <p:cNvPr id="82948" name="Slide Number Placeholder 3"/>
          <p:cNvSpPr>
            <a:spLocks noGrp="1"/>
          </p:cNvSpPr>
          <p:nvPr>
            <p:ph type="sldNum" sz="quarter" idx="5"/>
          </p:nvPr>
        </p:nvSpPr>
        <p:spPr bwMode="auto">
          <a:noFill/>
          <a:ln>
            <a:miter lim="800000"/>
            <a:headEnd/>
            <a:tailEnd/>
          </a:ln>
        </p:spPr>
        <p:txBody>
          <a:bodyPr/>
          <a:lstStyle/>
          <a:p>
            <a:fld id="{A518CD1B-5043-4E17-B1B8-9FA4143E4762}" type="slidenum">
              <a:rPr lang="en-US" smtClean="0">
                <a:ea typeface="ＭＳ Ｐゴシック"/>
                <a:cs typeface="ＭＳ Ｐゴシック"/>
              </a:rPr>
              <a:pPr/>
              <a:t>24</a:t>
            </a:fld>
            <a:endParaRPr lang="en-US" smtClean="0">
              <a:ea typeface="ＭＳ Ｐゴシック"/>
              <a:cs typeface="ＭＳ Ｐゴシック"/>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30 minute</a:t>
            </a:r>
          </a:p>
          <a:p>
            <a:pPr eaLnBrk="1" hangingPunct="1">
              <a:spcBef>
                <a:spcPct val="0"/>
              </a:spcBef>
            </a:pPr>
            <a:r>
              <a:rPr lang="en-US" smtClean="0">
                <a:ea typeface="ＭＳ Ｐゴシック"/>
              </a:rPr>
              <a:t>We just finished discussing how school culture plays a crucial role in establishing the groundwork for a PLC. </a:t>
            </a:r>
          </a:p>
          <a:p>
            <a:pPr eaLnBrk="1" hangingPunct="1">
              <a:spcBef>
                <a:spcPct val="0"/>
              </a:spcBef>
            </a:pPr>
            <a:r>
              <a:rPr lang="en-US" smtClean="0">
                <a:ea typeface="ＭＳ Ｐゴシック"/>
              </a:rPr>
              <a:t>Now we will look at gaining a deeper understanding of the four pillars of a PLC.</a:t>
            </a:r>
          </a:p>
        </p:txBody>
      </p:sp>
      <p:sp>
        <p:nvSpPr>
          <p:cNvPr id="83972" name="Slide Number Placeholder 3"/>
          <p:cNvSpPr>
            <a:spLocks noGrp="1"/>
          </p:cNvSpPr>
          <p:nvPr>
            <p:ph type="sldNum" sz="quarter" idx="5"/>
          </p:nvPr>
        </p:nvSpPr>
        <p:spPr bwMode="auto">
          <a:noFill/>
          <a:ln>
            <a:miter lim="800000"/>
            <a:headEnd/>
            <a:tailEnd/>
          </a:ln>
        </p:spPr>
        <p:txBody>
          <a:bodyPr/>
          <a:lstStyle/>
          <a:p>
            <a:fld id="{85D8CFCB-1717-4F07-822A-8BA6A2CA2CD5}" type="slidenum">
              <a:rPr lang="en-US" smtClean="0">
                <a:ea typeface="ＭＳ Ｐゴシック"/>
                <a:cs typeface="ＭＳ Ｐゴシック"/>
              </a:rPr>
              <a:pPr/>
              <a:t>25</a:t>
            </a:fld>
            <a:endParaRPr lang="en-US" smtClean="0">
              <a:ea typeface="ＭＳ Ｐゴシック"/>
              <a:cs typeface="ＭＳ Ｐゴシック"/>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2 minutes</a:t>
            </a:r>
          </a:p>
          <a:p>
            <a:pPr eaLnBrk="1" hangingPunct="1">
              <a:spcBef>
                <a:spcPct val="0"/>
              </a:spcBef>
            </a:pPr>
            <a:r>
              <a:rPr lang="en-US" smtClean="0">
                <a:ea typeface="ＭＳ Ｐゴシック"/>
              </a:rPr>
              <a:t>Here is the chart from learning by doing. These are the four pillars that the Du Fours see as critical components to building  a PLC. </a:t>
            </a:r>
          </a:p>
          <a:p>
            <a:pPr eaLnBrk="1" hangingPunct="1">
              <a:spcBef>
                <a:spcPct val="0"/>
              </a:spcBef>
            </a:pPr>
            <a:r>
              <a:rPr lang="en-US" smtClean="0">
                <a:ea typeface="ＭＳ Ｐゴシック"/>
              </a:rPr>
              <a:t>You can see that we begin with the Mission which asks schools </a:t>
            </a:r>
            <a:r>
              <a:rPr lang="en-US" altLang="en-US" smtClean="0">
                <a:ea typeface="ＭＳ Ｐゴシック"/>
              </a:rPr>
              <a:t>“</a:t>
            </a:r>
            <a:r>
              <a:rPr lang="en-US" smtClean="0">
                <a:ea typeface="ＭＳ Ｐゴシック"/>
              </a:rPr>
              <a:t>why we exist</a:t>
            </a:r>
            <a:r>
              <a:rPr lang="en-US" altLang="en-US" smtClean="0">
                <a:ea typeface="ＭＳ Ｐゴシック"/>
              </a:rPr>
              <a:t>”</a:t>
            </a:r>
            <a:r>
              <a:rPr lang="en-US" smtClean="0">
                <a:ea typeface="ＭＳ Ｐゴシック"/>
              </a:rPr>
              <a:t>, the vision asks </a:t>
            </a:r>
            <a:r>
              <a:rPr lang="en-US" altLang="en-US" smtClean="0">
                <a:ea typeface="ＭＳ Ｐゴシック"/>
              </a:rPr>
              <a:t>“</a:t>
            </a:r>
            <a:r>
              <a:rPr lang="en-US" smtClean="0">
                <a:ea typeface="ＭＳ Ｐゴシック"/>
              </a:rPr>
              <a:t>what do we want to become</a:t>
            </a:r>
            <a:r>
              <a:rPr lang="en-US" altLang="en-US" smtClean="0">
                <a:ea typeface="ＭＳ Ｐゴシック"/>
              </a:rPr>
              <a:t>”</a:t>
            </a:r>
            <a:r>
              <a:rPr lang="en-US" smtClean="0">
                <a:ea typeface="ＭＳ Ｐゴシック"/>
              </a:rPr>
              <a:t>, the values represent </a:t>
            </a:r>
            <a:r>
              <a:rPr lang="en-US" altLang="en-US" smtClean="0">
                <a:ea typeface="ＭＳ Ｐゴシック"/>
              </a:rPr>
              <a:t>“</a:t>
            </a:r>
            <a:r>
              <a:rPr lang="en-US" smtClean="0">
                <a:ea typeface="ＭＳ Ｐゴシック"/>
              </a:rPr>
              <a:t>how must we behave to get there</a:t>
            </a:r>
            <a:r>
              <a:rPr lang="en-US" altLang="en-US" smtClean="0">
                <a:ea typeface="ＭＳ Ｐゴシック"/>
              </a:rPr>
              <a:t>”</a:t>
            </a:r>
            <a:r>
              <a:rPr lang="en-US" smtClean="0">
                <a:ea typeface="ＭＳ Ｐゴシック"/>
              </a:rPr>
              <a:t> This represents what we value. ( another term for values is collective commitment) and the last pillar is </a:t>
            </a:r>
            <a:r>
              <a:rPr lang="en-US" altLang="en-US" smtClean="0">
                <a:ea typeface="ＭＳ Ｐゴシック"/>
              </a:rPr>
              <a:t>“</a:t>
            </a:r>
            <a:r>
              <a:rPr lang="en-US" smtClean="0">
                <a:ea typeface="ＭＳ Ｐゴシック"/>
              </a:rPr>
              <a:t>Goals</a:t>
            </a:r>
            <a:r>
              <a:rPr lang="en-US" altLang="en-US" smtClean="0">
                <a:ea typeface="ＭＳ Ｐゴシック"/>
              </a:rPr>
              <a:t>”</a:t>
            </a:r>
            <a:r>
              <a:rPr lang="en-US" smtClean="0">
                <a:ea typeface="ＭＳ Ｐゴシック"/>
              </a:rPr>
              <a:t> how will we monitor our progress in meeting those commitments. </a:t>
            </a:r>
          </a:p>
          <a:p>
            <a:pPr eaLnBrk="1" hangingPunct="1">
              <a:spcBef>
                <a:spcPct val="0"/>
              </a:spcBef>
            </a:pPr>
            <a:r>
              <a:rPr lang="en-US" smtClean="0">
                <a:ea typeface="ＭＳ Ｐゴシック"/>
              </a:rPr>
              <a:t>We will go over these in more depth and complete activities related to each. These activities are not meant to be the end product but to demonstrate the process that you might go through with your staff </a:t>
            </a:r>
          </a:p>
        </p:txBody>
      </p:sp>
      <p:sp>
        <p:nvSpPr>
          <p:cNvPr id="84996" name="Slide Number Placeholder 3"/>
          <p:cNvSpPr>
            <a:spLocks noGrp="1"/>
          </p:cNvSpPr>
          <p:nvPr>
            <p:ph type="sldNum" sz="quarter" idx="5"/>
          </p:nvPr>
        </p:nvSpPr>
        <p:spPr bwMode="auto">
          <a:noFill/>
          <a:ln>
            <a:miter lim="800000"/>
            <a:headEnd/>
            <a:tailEnd/>
          </a:ln>
        </p:spPr>
        <p:txBody>
          <a:bodyPr/>
          <a:lstStyle/>
          <a:p>
            <a:fld id="{A0E97274-F130-4BEB-BEAC-4E4DC75C14E4}" type="slidenum">
              <a:rPr lang="en-US" smtClean="0">
                <a:ea typeface="ＭＳ Ｐゴシック"/>
                <a:cs typeface="ＭＳ Ｐゴシック"/>
              </a:rPr>
              <a:pPr/>
              <a:t>26</a:t>
            </a:fld>
            <a:endParaRPr lang="en-US" smtClean="0">
              <a:ea typeface="ＭＳ Ｐゴシック"/>
              <a:cs typeface="ＭＳ Ｐゴシック"/>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30sec.</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The following descriptors are 6 essential characteristics of a Professional Learning Community.  (Read 6 bullets)  Over the next several weeks we will focus on one very important characteristic—having a shared mission, vision, values/collective commitments and goals.  This lays the foundation for growing the work of a professional learning community.</a:t>
            </a:r>
          </a:p>
        </p:txBody>
      </p:sp>
      <p:sp>
        <p:nvSpPr>
          <p:cNvPr id="67588" name="Slide Number Placeholder 3"/>
          <p:cNvSpPr>
            <a:spLocks noGrp="1"/>
          </p:cNvSpPr>
          <p:nvPr>
            <p:ph type="sldNum" sz="quarter" idx="5"/>
          </p:nvPr>
        </p:nvSpPr>
        <p:spPr bwMode="auto">
          <a:noFill/>
          <a:ln>
            <a:miter lim="800000"/>
            <a:headEnd/>
            <a:tailEnd/>
          </a:ln>
        </p:spPr>
        <p:txBody>
          <a:bodyPr/>
          <a:lstStyle/>
          <a:p>
            <a:fld id="{7CF1D2CF-3109-4381-AFEC-D8B885174A3F}" type="slidenum">
              <a:rPr lang="en-US" smtClean="0">
                <a:ea typeface="ＭＳ Ｐゴシック"/>
                <a:cs typeface="ＭＳ Ｐゴシック"/>
              </a:rPr>
              <a:pPr/>
              <a:t>2</a:t>
            </a:fld>
            <a:endParaRPr lang="en-US" smtClean="0">
              <a:ea typeface="ＭＳ Ｐゴシック"/>
              <a:cs typeface="ＭＳ Ｐゴシック"/>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10 seconds Read slide. </a:t>
            </a:r>
          </a:p>
          <a:p>
            <a:pPr eaLnBrk="1" hangingPunct="1">
              <a:spcBef>
                <a:spcPct val="0"/>
              </a:spcBef>
            </a:pPr>
            <a:r>
              <a:rPr lang="en-US" smtClean="0">
                <a:ea typeface="ＭＳ Ｐゴシック"/>
              </a:rPr>
              <a:t>In a nutshell this quote represents the reason for the work we will engage in today.</a:t>
            </a:r>
          </a:p>
        </p:txBody>
      </p:sp>
      <p:sp>
        <p:nvSpPr>
          <p:cNvPr id="86020" name="Slide Number Placeholder 3"/>
          <p:cNvSpPr>
            <a:spLocks noGrp="1"/>
          </p:cNvSpPr>
          <p:nvPr>
            <p:ph type="sldNum" sz="quarter" idx="5"/>
          </p:nvPr>
        </p:nvSpPr>
        <p:spPr bwMode="auto">
          <a:noFill/>
          <a:ln>
            <a:miter lim="800000"/>
            <a:headEnd/>
            <a:tailEnd/>
          </a:ln>
        </p:spPr>
        <p:txBody>
          <a:bodyPr/>
          <a:lstStyle/>
          <a:p>
            <a:fld id="{08E1355D-322D-40F1-9A14-2D4C59763CC8}" type="slidenum">
              <a:rPr lang="en-US" smtClean="0">
                <a:ea typeface="ＭＳ Ｐゴシック"/>
                <a:cs typeface="ＭＳ Ｐゴシック"/>
              </a:rPr>
              <a:pPr/>
              <a:t>27</a:t>
            </a:fld>
            <a:endParaRPr lang="en-US" smtClean="0">
              <a:ea typeface="ＭＳ Ｐゴシック"/>
              <a:cs typeface="ＭＳ Ｐゴシック"/>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10seconds</a:t>
            </a:r>
          </a:p>
          <a:p>
            <a:pPr eaLnBrk="1" hangingPunct="1">
              <a:spcBef>
                <a:spcPct val="0"/>
              </a:spcBef>
            </a:pPr>
            <a:r>
              <a:rPr lang="en-US" smtClean="0">
                <a:ea typeface="ＭＳ Ｐゴシック"/>
              </a:rPr>
              <a:t>Mission is the Why It is the purpose for why we exist which sharpens the focus of a professional learning community.  </a:t>
            </a:r>
          </a:p>
        </p:txBody>
      </p:sp>
      <p:sp>
        <p:nvSpPr>
          <p:cNvPr id="87044" name="Slide Number Placeholder 3"/>
          <p:cNvSpPr>
            <a:spLocks noGrp="1"/>
          </p:cNvSpPr>
          <p:nvPr>
            <p:ph type="sldNum" sz="quarter" idx="5"/>
          </p:nvPr>
        </p:nvSpPr>
        <p:spPr bwMode="auto">
          <a:noFill/>
          <a:ln>
            <a:miter lim="800000"/>
            <a:headEnd/>
            <a:tailEnd/>
          </a:ln>
        </p:spPr>
        <p:txBody>
          <a:bodyPr/>
          <a:lstStyle/>
          <a:p>
            <a:fld id="{E27753BD-6F3C-470A-9F45-2E0EC6AF4C82}" type="slidenum">
              <a:rPr lang="en-US" smtClean="0">
                <a:ea typeface="ＭＳ Ｐゴシック"/>
                <a:cs typeface="ＭＳ Ｐゴシック"/>
              </a:rPr>
              <a:pPr/>
              <a:t>28</a:t>
            </a:fld>
            <a:endParaRPr lang="en-US" smtClean="0">
              <a:ea typeface="ＭＳ Ｐゴシック"/>
              <a:cs typeface="ＭＳ Ｐゴシック"/>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2 minute</a:t>
            </a:r>
          </a:p>
          <a:p>
            <a:pPr eaLnBrk="1" hangingPunct="1">
              <a:spcBef>
                <a:spcPct val="0"/>
              </a:spcBef>
            </a:pPr>
            <a:r>
              <a:rPr lang="en-US" smtClean="0">
                <a:ea typeface="ＭＳ Ｐゴシック"/>
              </a:rPr>
              <a:t>We will begin discussing the idea of Mission within the context of this group. I realize that we are all from different schools, but for the purpose of understanding the importance of this work, we will work as a group to simulate the process as well as deepen our understanding of the foundational pillars of a PLC.</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Notes to emphasize </a:t>
            </a:r>
          </a:p>
          <a:p>
            <a:pPr eaLnBrk="1" hangingPunct="1">
              <a:spcBef>
                <a:spcPct val="0"/>
              </a:spcBef>
            </a:pPr>
            <a:r>
              <a:rPr lang="en-US" smtClean="0">
                <a:ea typeface="ＭＳ Ｐゴシック"/>
              </a:rPr>
              <a:t>When thinking about going through the process of creating a Mission Statement it is crucial to answer these two questions</a:t>
            </a:r>
          </a:p>
          <a:p>
            <a:pPr eaLnBrk="1" hangingPunct="1">
              <a:spcBef>
                <a:spcPct val="0"/>
              </a:spcBef>
            </a:pPr>
            <a:r>
              <a:rPr lang="en-US" smtClean="0">
                <a:ea typeface="ＭＳ Ｐゴシック"/>
              </a:rPr>
              <a:t>Why do we Exist? &amp;  What is our fundamental purpose? When writing a Mission statement both of these questions must be answered because it helps clarify our purpose and allows us to share a common understanding of why we exist as a shcool.</a:t>
            </a:r>
          </a:p>
          <a:p>
            <a:pPr eaLnBrk="1" hangingPunct="1">
              <a:spcBef>
                <a:spcPct val="0"/>
              </a:spcBef>
            </a:pPr>
            <a:endParaRPr lang="en-US" smtClean="0">
              <a:ea typeface="ＭＳ Ｐゴシック"/>
            </a:endParaRPr>
          </a:p>
          <a:p>
            <a:pPr eaLnBrk="1" hangingPunct="1">
              <a:spcBef>
                <a:spcPct val="0"/>
              </a:spcBef>
            </a:pPr>
            <a:endParaRPr lang="en-US" smtClean="0">
              <a:ea typeface="ＭＳ Ｐゴシック"/>
            </a:endParaRPr>
          </a:p>
        </p:txBody>
      </p:sp>
      <p:sp>
        <p:nvSpPr>
          <p:cNvPr id="88068" name="Slide Number Placeholder 3"/>
          <p:cNvSpPr>
            <a:spLocks noGrp="1"/>
          </p:cNvSpPr>
          <p:nvPr>
            <p:ph type="sldNum" sz="quarter" idx="5"/>
          </p:nvPr>
        </p:nvSpPr>
        <p:spPr bwMode="auto">
          <a:noFill/>
          <a:ln>
            <a:miter lim="800000"/>
            <a:headEnd/>
            <a:tailEnd/>
          </a:ln>
        </p:spPr>
        <p:txBody>
          <a:bodyPr/>
          <a:lstStyle/>
          <a:p>
            <a:fld id="{193E05BC-6DB9-4534-8410-50E1D8547EBD}" type="slidenum">
              <a:rPr lang="en-US" smtClean="0">
                <a:ea typeface="ＭＳ Ｐゴシック"/>
                <a:cs typeface="ＭＳ Ｐゴシック"/>
              </a:rPr>
              <a:pPr/>
              <a:t>29</a:t>
            </a:fld>
            <a:endParaRPr lang="en-US" smtClean="0">
              <a:ea typeface="ＭＳ Ｐゴシック"/>
              <a:cs typeface="ＭＳ Ｐゴシック"/>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5 minutes</a:t>
            </a:r>
          </a:p>
          <a:p>
            <a:pPr eaLnBrk="1" hangingPunct="1">
              <a:spcBef>
                <a:spcPct val="0"/>
              </a:spcBef>
            </a:pPr>
            <a:r>
              <a:rPr lang="en-US" smtClean="0">
                <a:ea typeface="ＭＳ Ｐゴシック"/>
              </a:rPr>
              <a:t>To help clarify this we will begin with an activity that will allow us to answer the Mission question, </a:t>
            </a:r>
            <a:r>
              <a:rPr lang="en-US" altLang="en-US" smtClean="0">
                <a:ea typeface="ＭＳ Ｐゴシック"/>
              </a:rPr>
              <a:t>“</a:t>
            </a:r>
            <a:r>
              <a:rPr lang="en-US" smtClean="0">
                <a:ea typeface="ＭＳ Ｐゴシック"/>
              </a:rPr>
              <a:t>Why do we exist</a:t>
            </a:r>
            <a:r>
              <a:rPr lang="en-US" altLang="en-US" smtClean="0">
                <a:ea typeface="ＭＳ Ｐゴシック"/>
              </a:rPr>
              <a:t>”</a:t>
            </a:r>
            <a:r>
              <a:rPr lang="en-US" smtClean="0">
                <a:ea typeface="ＭＳ Ｐゴシック"/>
              </a:rPr>
              <a:t>?</a:t>
            </a:r>
          </a:p>
          <a:p>
            <a:pPr eaLnBrk="1" hangingPunct="1">
              <a:spcBef>
                <a:spcPct val="0"/>
              </a:spcBef>
            </a:pPr>
            <a:r>
              <a:rPr lang="en-US" smtClean="0">
                <a:ea typeface="ＭＳ Ｐゴシック"/>
              </a:rPr>
              <a:t>Place teachers in groups of 4 or 5.</a:t>
            </a:r>
          </a:p>
          <a:p>
            <a:pPr eaLnBrk="1" hangingPunct="1">
              <a:spcBef>
                <a:spcPct val="0"/>
              </a:spcBef>
            </a:pPr>
            <a:r>
              <a:rPr lang="en-US" smtClean="0">
                <a:ea typeface="ＭＳ Ｐゴシック"/>
              </a:rPr>
              <a:t>Read bullets 1 and 2. STOP. Let teachers have a chance to write.</a:t>
            </a:r>
          </a:p>
          <a:p>
            <a:pPr eaLnBrk="1" hangingPunct="1">
              <a:spcBef>
                <a:spcPct val="0"/>
              </a:spcBef>
            </a:pPr>
            <a:r>
              <a:rPr lang="en-US" smtClean="0">
                <a:ea typeface="ＭＳ Ｐゴシック"/>
              </a:rPr>
              <a:t>Read bullets 3 and 4.</a:t>
            </a:r>
          </a:p>
          <a:p>
            <a:pPr eaLnBrk="1" hangingPunct="1">
              <a:spcBef>
                <a:spcPct val="0"/>
              </a:spcBef>
            </a:pPr>
            <a:r>
              <a:rPr lang="en-US" smtClean="0">
                <a:ea typeface="ＭＳ Ｐゴシック"/>
              </a:rPr>
              <a:t>Once all papers have been passed all the way around for underlining</a:t>
            </a:r>
          </a:p>
          <a:p>
            <a:pPr eaLnBrk="1" hangingPunct="1">
              <a:spcBef>
                <a:spcPct val="0"/>
              </a:spcBef>
            </a:pPr>
            <a:r>
              <a:rPr lang="en-US" smtClean="0">
                <a:ea typeface="ＭＳ Ｐゴシック"/>
              </a:rPr>
              <a:t>Read bullets 5 and 6</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 5 Presenter asks groups to share in their groups the words or phrases that have been underlined the most </a:t>
            </a:r>
          </a:p>
          <a:p>
            <a:pPr eaLnBrk="1" hangingPunct="1">
              <a:spcBef>
                <a:spcPct val="0"/>
              </a:spcBef>
            </a:pPr>
            <a:r>
              <a:rPr lang="en-US" smtClean="0">
                <a:ea typeface="ＭＳ Ｐゴシック"/>
              </a:rPr>
              <a:t>#6  Ask groups to select their top 5 and record each word/phrase on post-it notes. Then have each group place their top 5 on the chart (Mission)</a:t>
            </a:r>
          </a:p>
          <a:p>
            <a:pPr eaLnBrk="1" hangingPunct="1">
              <a:spcBef>
                <a:spcPct val="0"/>
              </a:spcBef>
            </a:pPr>
            <a:r>
              <a:rPr lang="en-US" smtClean="0">
                <a:ea typeface="ＭＳ Ｐゴシック"/>
              </a:rPr>
              <a:t> </a:t>
            </a:r>
          </a:p>
          <a:p>
            <a:pPr eaLnBrk="1" hangingPunct="1">
              <a:spcBef>
                <a:spcPct val="0"/>
              </a:spcBef>
            </a:pPr>
            <a:r>
              <a:rPr lang="en-US" smtClean="0">
                <a:ea typeface="ＭＳ Ｐゴシック"/>
              </a:rPr>
              <a:t>These statements are those that the group feels best define the purpose of the school. </a:t>
            </a:r>
          </a:p>
          <a:p>
            <a:pPr eaLnBrk="1" hangingPunct="1">
              <a:spcBef>
                <a:spcPct val="0"/>
              </a:spcBef>
            </a:pPr>
            <a:r>
              <a:rPr lang="en-US" smtClean="0">
                <a:ea typeface="ＭＳ Ｐゴシック"/>
              </a:rPr>
              <a:t>Once these words are collected your staff can draft a Mission Statement that includes everyone</a:t>
            </a:r>
            <a:r>
              <a:rPr lang="en-US" altLang="en-US" smtClean="0">
                <a:ea typeface="ＭＳ Ｐゴシック"/>
              </a:rPr>
              <a:t>’</a:t>
            </a:r>
            <a:r>
              <a:rPr lang="en-US" smtClean="0">
                <a:ea typeface="ＭＳ Ｐゴシック"/>
              </a:rPr>
              <a:t>s input</a:t>
            </a:r>
          </a:p>
          <a:p>
            <a:pPr eaLnBrk="1" hangingPunct="1">
              <a:spcBef>
                <a:spcPct val="0"/>
              </a:spcBef>
            </a:pPr>
            <a:r>
              <a:rPr lang="en-US" smtClean="0">
                <a:ea typeface="ＭＳ Ｐゴシック"/>
              </a:rPr>
              <a:t>Why is this important? When setting the foundational structures of a PLC it is crucial that everyone has a common understanding of our purpose.</a:t>
            </a:r>
          </a:p>
        </p:txBody>
      </p:sp>
      <p:sp>
        <p:nvSpPr>
          <p:cNvPr id="89092" name="Slide Number Placeholder 3"/>
          <p:cNvSpPr>
            <a:spLocks noGrp="1"/>
          </p:cNvSpPr>
          <p:nvPr>
            <p:ph type="sldNum" sz="quarter" idx="5"/>
          </p:nvPr>
        </p:nvSpPr>
        <p:spPr bwMode="auto">
          <a:noFill/>
          <a:ln>
            <a:miter lim="800000"/>
            <a:headEnd/>
            <a:tailEnd/>
          </a:ln>
        </p:spPr>
        <p:txBody>
          <a:bodyPr/>
          <a:lstStyle/>
          <a:p>
            <a:fld id="{68C7D5FE-1A91-41EF-9A95-112A34B45082}" type="slidenum">
              <a:rPr lang="en-US" smtClean="0">
                <a:ea typeface="ＭＳ Ｐゴシック"/>
                <a:cs typeface="ＭＳ Ｐゴシック"/>
              </a:rPr>
              <a:pPr/>
              <a:t>30</a:t>
            </a:fld>
            <a:endParaRPr lang="en-US" smtClean="0">
              <a:ea typeface="ＭＳ Ｐゴシック"/>
              <a:cs typeface="ＭＳ Ｐゴシック"/>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30 seconds </a:t>
            </a:r>
          </a:p>
          <a:p>
            <a:pPr eaLnBrk="1" hangingPunct="1">
              <a:spcBef>
                <a:spcPct val="0"/>
              </a:spcBef>
            </a:pPr>
            <a:r>
              <a:rPr lang="en-US" smtClean="0">
                <a:ea typeface="ＭＳ Ｐゴシック"/>
              </a:rPr>
              <a:t>Read Bullet 1: Just as we engaged in an activity that helped us clarify our purpose and helped give us a focus</a:t>
            </a:r>
          </a:p>
          <a:p>
            <a:pPr eaLnBrk="1" hangingPunct="1">
              <a:spcBef>
                <a:spcPct val="0"/>
              </a:spcBef>
            </a:pPr>
            <a:r>
              <a:rPr lang="en-US" smtClean="0">
                <a:ea typeface="ＭＳ Ｐゴシック"/>
              </a:rPr>
              <a:t>Read Bullet 2 and Comic: Dufour emphasizes that the Mission and purpose of each school is Learning, the comic sums up that idea that it is not enough just</a:t>
            </a:r>
          </a:p>
          <a:p>
            <a:pPr eaLnBrk="1" hangingPunct="1">
              <a:spcBef>
                <a:spcPct val="0"/>
              </a:spcBef>
            </a:pPr>
            <a:r>
              <a:rPr lang="en-US" smtClean="0">
                <a:ea typeface="ＭＳ Ｐゴシック"/>
              </a:rPr>
              <a:t>to teach, but to ensure that students learn because that is the purpose of </a:t>
            </a:r>
            <a:r>
              <a:rPr lang="en-US" altLang="en-US" smtClean="0">
                <a:ea typeface="ＭＳ Ｐゴシック"/>
              </a:rPr>
              <a:t>“</a:t>
            </a:r>
            <a:r>
              <a:rPr lang="en-US" smtClean="0">
                <a:ea typeface="ＭＳ Ｐゴシック"/>
              </a:rPr>
              <a:t>schools</a:t>
            </a:r>
            <a:r>
              <a:rPr lang="en-US" altLang="en-US" smtClean="0">
                <a:ea typeface="ＭＳ Ｐゴシック"/>
              </a:rPr>
              <a:t>”</a:t>
            </a:r>
            <a:endParaRPr lang="en-US" smtClean="0">
              <a:ea typeface="ＭＳ Ｐゴシック"/>
            </a:endParaRPr>
          </a:p>
          <a:p>
            <a:pPr eaLnBrk="1" hangingPunct="1">
              <a:spcBef>
                <a:spcPct val="0"/>
              </a:spcBef>
            </a:pPr>
            <a:endParaRPr lang="en-US" smtClean="0">
              <a:ea typeface="ＭＳ Ｐゴシック"/>
            </a:endParaRPr>
          </a:p>
          <a:p>
            <a:pPr eaLnBrk="1" hangingPunct="1">
              <a:spcBef>
                <a:spcPct val="0"/>
              </a:spcBef>
            </a:pPr>
            <a:endParaRPr lang="en-US" smtClean="0">
              <a:ea typeface="ＭＳ Ｐゴシック"/>
            </a:endParaRPr>
          </a:p>
        </p:txBody>
      </p:sp>
      <p:sp>
        <p:nvSpPr>
          <p:cNvPr id="90116" name="Slide Number Placeholder 3"/>
          <p:cNvSpPr>
            <a:spLocks noGrp="1"/>
          </p:cNvSpPr>
          <p:nvPr>
            <p:ph type="sldNum" sz="quarter" idx="5"/>
          </p:nvPr>
        </p:nvSpPr>
        <p:spPr bwMode="auto">
          <a:noFill/>
          <a:ln>
            <a:miter lim="800000"/>
            <a:headEnd/>
            <a:tailEnd/>
          </a:ln>
        </p:spPr>
        <p:txBody>
          <a:bodyPr/>
          <a:lstStyle/>
          <a:p>
            <a:fld id="{C1A7CFA2-EBC1-4502-8DB1-881DC2EF053F}" type="slidenum">
              <a:rPr lang="en-US" smtClean="0">
                <a:ea typeface="ＭＳ Ｐゴシック"/>
                <a:cs typeface="ＭＳ Ｐゴシック"/>
              </a:rPr>
              <a:pPr/>
              <a:t>31</a:t>
            </a:fld>
            <a:endParaRPr lang="en-US" smtClean="0">
              <a:ea typeface="ＭＳ Ｐゴシック"/>
              <a:cs typeface="ＭＳ Ｐゴシック"/>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1 minute</a:t>
            </a:r>
          </a:p>
          <a:p>
            <a:pPr eaLnBrk="1" hangingPunct="1">
              <a:spcBef>
                <a:spcPct val="0"/>
              </a:spcBef>
            </a:pPr>
            <a:r>
              <a:rPr lang="en-US" smtClean="0">
                <a:ea typeface="ＭＳ Ｐゴシック"/>
              </a:rPr>
              <a:t>So if we all agree that learning is our purpose for schools to exist then these four critical questions continually guide our work and inform our instructional decisions and practices. (read questions on slide)</a:t>
            </a:r>
          </a:p>
          <a:p>
            <a:pPr eaLnBrk="1" hangingPunct="1">
              <a:spcBef>
                <a:spcPct val="0"/>
              </a:spcBef>
            </a:pPr>
            <a:r>
              <a:rPr lang="en-US" smtClean="0">
                <a:ea typeface="ＭＳ Ｐゴシック"/>
              </a:rPr>
              <a:t>However it is not enough to just agree on why we exist, but we must also have a common Vision for what we dream to become.</a:t>
            </a:r>
          </a:p>
          <a:p>
            <a:pPr eaLnBrk="1" hangingPunct="1">
              <a:spcBef>
                <a:spcPct val="0"/>
              </a:spcBef>
            </a:pPr>
            <a:r>
              <a:rPr lang="en-US" smtClean="0">
                <a:ea typeface="ＭＳ Ｐゴシック"/>
              </a:rPr>
              <a:t>Next slide</a:t>
            </a:r>
          </a:p>
          <a:p>
            <a:pPr eaLnBrk="1" hangingPunct="1">
              <a:spcBef>
                <a:spcPct val="0"/>
              </a:spcBef>
            </a:pPr>
            <a:r>
              <a:rPr lang="en-US" smtClean="0">
                <a:ea typeface="ＭＳ Ｐゴシック"/>
              </a:rPr>
              <a:t>.</a:t>
            </a:r>
          </a:p>
        </p:txBody>
      </p:sp>
      <p:sp>
        <p:nvSpPr>
          <p:cNvPr id="91140" name="Slide Number Placeholder 3"/>
          <p:cNvSpPr>
            <a:spLocks noGrp="1"/>
          </p:cNvSpPr>
          <p:nvPr>
            <p:ph type="sldNum" sz="quarter" idx="5"/>
          </p:nvPr>
        </p:nvSpPr>
        <p:spPr bwMode="auto">
          <a:noFill/>
          <a:ln>
            <a:miter lim="800000"/>
            <a:headEnd/>
            <a:tailEnd/>
          </a:ln>
        </p:spPr>
        <p:txBody>
          <a:bodyPr/>
          <a:lstStyle/>
          <a:p>
            <a:fld id="{7606B4E1-1AB2-443D-8D55-693237F72308}" type="slidenum">
              <a:rPr lang="en-US" smtClean="0">
                <a:ea typeface="ＭＳ Ｐゴシック"/>
                <a:cs typeface="ＭＳ Ｐゴシック"/>
              </a:rPr>
              <a:pPr/>
              <a:t>32</a:t>
            </a:fld>
            <a:endParaRPr lang="en-US" smtClean="0">
              <a:ea typeface="ＭＳ Ｐゴシック"/>
              <a:cs typeface="ＭＳ Ｐゴシック"/>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1minute</a:t>
            </a:r>
          </a:p>
          <a:p>
            <a:pPr eaLnBrk="1" hangingPunct="1">
              <a:spcBef>
                <a:spcPct val="0"/>
              </a:spcBef>
            </a:pPr>
            <a:r>
              <a:rPr lang="en-US" smtClean="0">
                <a:ea typeface="ＭＳ Ｐゴシック"/>
              </a:rPr>
              <a:t>Read Quote </a:t>
            </a:r>
          </a:p>
          <a:p>
            <a:pPr eaLnBrk="1" hangingPunct="1">
              <a:spcBef>
                <a:spcPct val="0"/>
              </a:spcBef>
            </a:pPr>
            <a:r>
              <a:rPr lang="en-US" smtClean="0">
                <a:ea typeface="ＭＳ Ｐゴシック"/>
              </a:rPr>
              <a:t>No school has ever improved simply because the staff wrote a mission statement. </a:t>
            </a:r>
          </a:p>
          <a:p>
            <a:pPr eaLnBrk="1" hangingPunct="1">
              <a:spcBef>
                <a:spcPct val="0"/>
              </a:spcBef>
            </a:pPr>
            <a:r>
              <a:rPr lang="en-US" smtClean="0">
                <a:ea typeface="ＭＳ Ｐゴシック"/>
              </a:rPr>
              <a:t>The words of a mission statement are not worth the paper they are written on unless people begin to </a:t>
            </a:r>
            <a:r>
              <a:rPr lang="en-US" b="1" i="1" u="sng" smtClean="0">
                <a:ea typeface="ＭＳ Ｐゴシック"/>
              </a:rPr>
              <a:t>do</a:t>
            </a:r>
            <a:r>
              <a:rPr lang="en-US" smtClean="0">
                <a:ea typeface="ＭＳ Ｐゴシック"/>
              </a:rPr>
              <a:t> differently. Writing a mission statement does nothing to close the knowing-doing gap</a:t>
            </a:r>
          </a:p>
          <a:p>
            <a:pPr eaLnBrk="1" hangingPunct="1">
              <a:spcBef>
                <a:spcPct val="0"/>
              </a:spcBef>
            </a:pPr>
            <a:r>
              <a:rPr lang="en-US" smtClean="0">
                <a:ea typeface="ＭＳ Ｐゴシック"/>
              </a:rPr>
              <a:t>Read Cartoon</a:t>
            </a:r>
          </a:p>
          <a:p>
            <a:pPr eaLnBrk="1" hangingPunct="1">
              <a:spcBef>
                <a:spcPct val="0"/>
              </a:spcBef>
            </a:pPr>
            <a:r>
              <a:rPr lang="en-US" smtClean="0">
                <a:ea typeface="ＭＳ Ｐゴシック"/>
              </a:rPr>
              <a:t>As you can see in the cartoon they will go no where unless everyone is clear on the direction they are heading towards. This is a metaphor for how important it is that schools have a clear Vision.</a:t>
            </a:r>
          </a:p>
          <a:p>
            <a:pPr eaLnBrk="1" hangingPunct="1">
              <a:spcBef>
                <a:spcPct val="0"/>
              </a:spcBef>
            </a:pPr>
            <a:endParaRPr lang="en-US" smtClean="0">
              <a:ea typeface="ＭＳ Ｐゴシック"/>
            </a:endParaRPr>
          </a:p>
        </p:txBody>
      </p:sp>
      <p:sp>
        <p:nvSpPr>
          <p:cNvPr id="92164" name="Slide Number Placeholder 3"/>
          <p:cNvSpPr>
            <a:spLocks noGrp="1"/>
          </p:cNvSpPr>
          <p:nvPr>
            <p:ph type="sldNum" sz="quarter" idx="5"/>
          </p:nvPr>
        </p:nvSpPr>
        <p:spPr bwMode="auto">
          <a:noFill/>
          <a:ln>
            <a:miter lim="800000"/>
            <a:headEnd/>
            <a:tailEnd/>
          </a:ln>
        </p:spPr>
        <p:txBody>
          <a:bodyPr/>
          <a:lstStyle/>
          <a:p>
            <a:fld id="{0926271A-62E0-4295-82C1-5595E58FA18D}" type="slidenum">
              <a:rPr lang="en-US" smtClean="0">
                <a:ea typeface="ＭＳ Ｐゴシック"/>
                <a:cs typeface="ＭＳ Ｐゴシック"/>
              </a:rPr>
              <a:pPr/>
              <a:t>33</a:t>
            </a:fld>
            <a:endParaRPr lang="en-US" smtClean="0">
              <a:ea typeface="ＭＳ Ｐゴシック"/>
              <a:cs typeface="ＭＳ Ｐゴシック"/>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2 minute</a:t>
            </a:r>
          </a:p>
          <a:p>
            <a:pPr eaLnBrk="1" hangingPunct="1">
              <a:spcBef>
                <a:spcPct val="0"/>
              </a:spcBef>
            </a:pPr>
            <a:r>
              <a:rPr lang="en-US" smtClean="0">
                <a:ea typeface="ＭＳ Ｐゴシック"/>
              </a:rPr>
              <a:t>Again this graphic gives us the </a:t>
            </a:r>
            <a:r>
              <a:rPr lang="en-US" altLang="en-US" smtClean="0">
                <a:ea typeface="ＭＳ Ｐゴシック"/>
              </a:rPr>
              <a:t>“</a:t>
            </a:r>
            <a:r>
              <a:rPr lang="en-US" smtClean="0">
                <a:ea typeface="ＭＳ Ｐゴシック"/>
              </a:rPr>
              <a:t>big picture</a:t>
            </a:r>
            <a:r>
              <a:rPr lang="en-US" altLang="en-US" smtClean="0">
                <a:ea typeface="ＭＳ Ｐゴシック"/>
              </a:rPr>
              <a:t>”</a:t>
            </a:r>
            <a:r>
              <a:rPr lang="en-US" smtClean="0">
                <a:ea typeface="ＭＳ Ｐゴシック"/>
              </a:rPr>
              <a:t>  of the foundational beliefs of a PLC. Read Vision Section</a:t>
            </a:r>
          </a:p>
          <a:p>
            <a:pPr eaLnBrk="1" hangingPunct="1">
              <a:spcBef>
                <a:spcPct val="0"/>
              </a:spcBef>
            </a:pPr>
            <a:r>
              <a:rPr lang="en-US" smtClean="0">
                <a:ea typeface="ＭＳ Ｐゴシック"/>
              </a:rPr>
              <a:t>We just discussed Mission which answers the question Why we exist, but now we will be discussing the Vision which nudges us to think about our future and what we want to become.</a:t>
            </a:r>
          </a:p>
          <a:p>
            <a:pPr eaLnBrk="1" hangingPunct="1">
              <a:spcBef>
                <a:spcPct val="0"/>
              </a:spcBef>
            </a:pPr>
            <a:r>
              <a:rPr lang="en-US" smtClean="0">
                <a:ea typeface="ＭＳ Ｐゴシック"/>
              </a:rPr>
              <a:t> A Vision is an inspiring view of the future it is a positive and Inspirational outlook on what we imagine we could become.</a:t>
            </a:r>
          </a:p>
          <a:p>
            <a:pPr eaLnBrk="1" hangingPunct="1">
              <a:spcBef>
                <a:spcPct val="0"/>
              </a:spcBef>
            </a:pPr>
            <a:r>
              <a:rPr lang="en-US" smtClean="0">
                <a:ea typeface="ＭＳ Ｐゴシック"/>
              </a:rPr>
              <a:t>It is important to know that a Vision Statement communicates </a:t>
            </a:r>
            <a:r>
              <a:rPr lang="en-US" b="1" smtClean="0">
                <a:ea typeface="ＭＳ Ｐゴシック"/>
              </a:rPr>
              <a:t>promise, it creates an image of something that cannot be seen today, but is possible for the future. A vision focuses on ends not means – A vision communicates what, not how.</a:t>
            </a:r>
          </a:p>
          <a:p>
            <a:pPr eaLnBrk="1" hangingPunct="1">
              <a:spcBef>
                <a:spcPct val="0"/>
              </a:spcBef>
            </a:pPr>
            <a:endParaRPr lang="en-US" smtClean="0">
              <a:ea typeface="ＭＳ Ｐゴシック"/>
            </a:endParaRPr>
          </a:p>
          <a:p>
            <a:pPr eaLnBrk="1" hangingPunct="1">
              <a:spcBef>
                <a:spcPct val="0"/>
              </a:spcBef>
            </a:pPr>
            <a:endParaRPr lang="en-US" smtClean="0">
              <a:ea typeface="ＭＳ Ｐゴシック"/>
            </a:endParaRPr>
          </a:p>
          <a:p>
            <a:pPr eaLnBrk="1" hangingPunct="1">
              <a:spcBef>
                <a:spcPct val="0"/>
              </a:spcBef>
            </a:pPr>
            <a:endParaRPr lang="en-US" smtClean="0">
              <a:ea typeface="ＭＳ Ｐゴシック"/>
            </a:endParaRPr>
          </a:p>
        </p:txBody>
      </p:sp>
      <p:sp>
        <p:nvSpPr>
          <p:cNvPr id="93188" name="Slide Number Placeholder 3"/>
          <p:cNvSpPr>
            <a:spLocks noGrp="1"/>
          </p:cNvSpPr>
          <p:nvPr>
            <p:ph type="sldNum" sz="quarter" idx="5"/>
          </p:nvPr>
        </p:nvSpPr>
        <p:spPr bwMode="auto">
          <a:noFill/>
          <a:ln>
            <a:miter lim="800000"/>
            <a:headEnd/>
            <a:tailEnd/>
          </a:ln>
        </p:spPr>
        <p:txBody>
          <a:bodyPr/>
          <a:lstStyle/>
          <a:p>
            <a:fld id="{CCF84303-F1B7-49D0-8CE6-4DB22F5C5A08}" type="slidenum">
              <a:rPr lang="en-US" smtClean="0">
                <a:ea typeface="ＭＳ Ｐゴシック"/>
                <a:cs typeface="ＭＳ Ｐゴシック"/>
              </a:rPr>
              <a:pPr/>
              <a:t>34</a:t>
            </a:fld>
            <a:endParaRPr lang="en-US" smtClean="0">
              <a:ea typeface="ＭＳ Ｐゴシック"/>
              <a:cs typeface="ＭＳ Ｐゴシック"/>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30 seconds</a:t>
            </a:r>
          </a:p>
          <a:p>
            <a:pPr eaLnBrk="1" hangingPunct="1">
              <a:spcBef>
                <a:spcPct val="0"/>
              </a:spcBef>
            </a:pPr>
            <a:r>
              <a:rPr lang="en-US" smtClean="0">
                <a:ea typeface="ＭＳ Ｐゴシック"/>
              </a:rPr>
              <a:t>As we begin to think about writing Vision statements here are some questions to think about when developing  vision statements</a:t>
            </a:r>
          </a:p>
          <a:p>
            <a:pPr eaLnBrk="1" hangingPunct="1">
              <a:spcBef>
                <a:spcPct val="0"/>
              </a:spcBef>
            </a:pPr>
            <a:r>
              <a:rPr lang="en-US" smtClean="0">
                <a:ea typeface="ＭＳ Ｐゴシック"/>
              </a:rPr>
              <a:t>Each question emphasizes what we want to become- a compelling future</a:t>
            </a:r>
          </a:p>
          <a:p>
            <a:pPr eaLnBrk="1" hangingPunct="1">
              <a:spcBef>
                <a:spcPct val="0"/>
              </a:spcBef>
            </a:pPr>
            <a:r>
              <a:rPr lang="en-US" smtClean="0">
                <a:ea typeface="ＭＳ Ｐゴシック"/>
              </a:rPr>
              <a:t>Read Questions</a:t>
            </a:r>
          </a:p>
        </p:txBody>
      </p:sp>
      <p:sp>
        <p:nvSpPr>
          <p:cNvPr id="94212" name="Slide Number Placeholder 3"/>
          <p:cNvSpPr>
            <a:spLocks noGrp="1"/>
          </p:cNvSpPr>
          <p:nvPr>
            <p:ph type="sldNum" sz="quarter" idx="5"/>
          </p:nvPr>
        </p:nvSpPr>
        <p:spPr bwMode="auto">
          <a:noFill/>
          <a:ln>
            <a:miter lim="800000"/>
            <a:headEnd/>
            <a:tailEnd/>
          </a:ln>
        </p:spPr>
        <p:txBody>
          <a:bodyPr/>
          <a:lstStyle/>
          <a:p>
            <a:fld id="{9DAC8CAA-544F-4BBB-B3D1-FC6D79CEF11F}" type="slidenum">
              <a:rPr lang="en-US" smtClean="0">
                <a:ea typeface="ＭＳ Ｐゴシック"/>
                <a:cs typeface="ＭＳ Ｐゴシック"/>
              </a:rPr>
              <a:pPr/>
              <a:t>35</a:t>
            </a:fld>
            <a:endParaRPr lang="en-US" smtClean="0">
              <a:ea typeface="ＭＳ Ｐゴシック"/>
              <a:cs typeface="ＭＳ Ｐゴシック"/>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5 minutes</a:t>
            </a:r>
          </a:p>
          <a:p>
            <a:pPr eaLnBrk="1" hangingPunct="1">
              <a:spcBef>
                <a:spcPct val="0"/>
              </a:spcBef>
            </a:pPr>
            <a:r>
              <a:rPr lang="en-US" smtClean="0">
                <a:ea typeface="ＭＳ Ｐゴシック"/>
              </a:rPr>
              <a:t>Now we will read about the importance of having a shared vision at your school. As you read It is important to notice how this impacts the academic achievement of students and influences school culture and core beliefs.</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Have participants read the two pages regarding having a shared vision. </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After reading presenter may highlight some of the questions that were mentioned in the reading under Questions for Further Reflection, noting that these questions are great to guide various discussions about what we believe and what we want to become. These questions can help begin the dialogue of what we imagine our school to be and help address specific areas to target when writing a vision statement. </a:t>
            </a:r>
          </a:p>
          <a:p>
            <a:pPr eaLnBrk="1" hangingPunct="1">
              <a:spcBef>
                <a:spcPct val="0"/>
              </a:spcBef>
            </a:pPr>
            <a:endParaRPr lang="en-US" smtClean="0">
              <a:ea typeface="ＭＳ Ｐゴシック"/>
            </a:endParaRPr>
          </a:p>
        </p:txBody>
      </p:sp>
      <p:sp>
        <p:nvSpPr>
          <p:cNvPr id="95236" name="Slide Number Placeholder 3"/>
          <p:cNvSpPr>
            <a:spLocks noGrp="1"/>
          </p:cNvSpPr>
          <p:nvPr>
            <p:ph type="sldNum" sz="quarter" idx="5"/>
          </p:nvPr>
        </p:nvSpPr>
        <p:spPr bwMode="auto">
          <a:noFill/>
          <a:ln>
            <a:miter lim="800000"/>
            <a:headEnd/>
            <a:tailEnd/>
          </a:ln>
        </p:spPr>
        <p:txBody>
          <a:bodyPr/>
          <a:lstStyle/>
          <a:p>
            <a:fld id="{FDFF5341-635C-41E4-861D-F466BCC20E79}" type="slidenum">
              <a:rPr lang="en-US" smtClean="0">
                <a:ea typeface="ＭＳ Ｐゴシック"/>
                <a:cs typeface="ＭＳ Ｐゴシック"/>
              </a:rPr>
              <a:pPr/>
              <a:t>36</a:t>
            </a:fld>
            <a:endParaRPr lang="en-US" smtClean="0">
              <a:ea typeface="ＭＳ Ｐゴシック"/>
              <a:cs typeface="ＭＳ Ｐゴシック"/>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30 minutes</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Read first: We will learn how we can take steps to create a Professional Learning Community in our district and our schools…one that truly believes that All Kids Can Learn. </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Here are the objectives for this next segment of our work.- Read the slide</a:t>
            </a:r>
          </a:p>
        </p:txBody>
      </p:sp>
      <p:sp>
        <p:nvSpPr>
          <p:cNvPr id="68612" name="Slide Number Placeholder 3"/>
          <p:cNvSpPr>
            <a:spLocks noGrp="1"/>
          </p:cNvSpPr>
          <p:nvPr>
            <p:ph type="sldNum" sz="quarter" idx="5"/>
          </p:nvPr>
        </p:nvSpPr>
        <p:spPr bwMode="auto">
          <a:noFill/>
          <a:ln>
            <a:miter lim="800000"/>
            <a:headEnd/>
            <a:tailEnd/>
          </a:ln>
        </p:spPr>
        <p:txBody>
          <a:bodyPr/>
          <a:lstStyle/>
          <a:p>
            <a:fld id="{20EBE003-26BD-4756-9392-25CC7024FFF5}" type="slidenum">
              <a:rPr lang="en-US" smtClean="0">
                <a:ea typeface="ＭＳ Ｐゴシック"/>
                <a:cs typeface="ＭＳ Ｐゴシック"/>
              </a:rPr>
              <a:pPr/>
              <a:t>3</a:t>
            </a:fld>
            <a:endParaRPr lang="en-US" smtClean="0">
              <a:ea typeface="ＭＳ Ｐゴシック"/>
              <a:cs typeface="ＭＳ Ｐゴシック"/>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962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1 minute</a:t>
            </a:r>
          </a:p>
          <a:p>
            <a:pPr eaLnBrk="1" hangingPunct="1">
              <a:spcBef>
                <a:spcPct val="0"/>
              </a:spcBef>
            </a:pPr>
            <a:r>
              <a:rPr lang="en-US" smtClean="0">
                <a:ea typeface="ＭＳ Ｐゴシック"/>
              </a:rPr>
              <a:t>Now that you have read about the importance of having a shared vision lets spend some time dreaming about what this would look like in an ideal school that embodies the beliefs we read about.</a:t>
            </a:r>
          </a:p>
          <a:p>
            <a:pPr eaLnBrk="1" hangingPunct="1">
              <a:spcBef>
                <a:spcPct val="0"/>
              </a:spcBef>
            </a:pPr>
            <a:r>
              <a:rPr lang="en-US" smtClean="0">
                <a:ea typeface="ＭＳ Ｐゴシック"/>
              </a:rPr>
              <a:t>Presenter Says: So lets go on an imaginary helicopter ride…..Read first part of slide….and read 3 bulleted questions after, saying the questions slowly</a:t>
            </a:r>
          </a:p>
          <a:p>
            <a:pPr eaLnBrk="1" hangingPunct="1">
              <a:spcBef>
                <a:spcPct val="0"/>
              </a:spcBef>
            </a:pPr>
            <a:r>
              <a:rPr lang="en-US" smtClean="0">
                <a:ea typeface="ＭＳ Ｐゴシック"/>
              </a:rPr>
              <a:t>This is the first step is to envision the school of our Dreams the compelling future, what we would want to become.</a:t>
            </a:r>
          </a:p>
        </p:txBody>
      </p:sp>
      <p:sp>
        <p:nvSpPr>
          <p:cNvPr id="96260" name="Slide Number Placeholder 3"/>
          <p:cNvSpPr>
            <a:spLocks noGrp="1"/>
          </p:cNvSpPr>
          <p:nvPr>
            <p:ph type="sldNum" sz="quarter" idx="5"/>
          </p:nvPr>
        </p:nvSpPr>
        <p:spPr bwMode="auto">
          <a:noFill/>
          <a:ln>
            <a:miter lim="800000"/>
            <a:headEnd/>
            <a:tailEnd/>
          </a:ln>
        </p:spPr>
        <p:txBody>
          <a:bodyPr/>
          <a:lstStyle/>
          <a:p>
            <a:fld id="{35FD374A-ADB8-4513-9669-5772089CDD5D}" type="slidenum">
              <a:rPr lang="en-US" smtClean="0">
                <a:ea typeface="ＭＳ Ｐゴシック"/>
                <a:cs typeface="ＭＳ Ｐゴシック"/>
              </a:rPr>
              <a:pPr/>
              <a:t>37</a:t>
            </a:fld>
            <a:endParaRPr lang="en-US" smtClean="0">
              <a:ea typeface="ＭＳ Ｐゴシック"/>
              <a:cs typeface="ＭＳ Ｐゴシック"/>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15 minutes</a:t>
            </a:r>
          </a:p>
          <a:p>
            <a:pPr eaLnBrk="1" hangingPunct="1">
              <a:spcBef>
                <a:spcPct val="0"/>
              </a:spcBef>
            </a:pPr>
            <a:r>
              <a:rPr lang="en-US" smtClean="0">
                <a:ea typeface="ＭＳ Ｐゴシック"/>
              </a:rPr>
              <a:t>Have participants in groups of 3-4</a:t>
            </a:r>
          </a:p>
          <a:p>
            <a:pPr eaLnBrk="1" hangingPunct="1">
              <a:spcBef>
                <a:spcPct val="0"/>
              </a:spcBef>
            </a:pPr>
            <a:r>
              <a:rPr lang="en-US" smtClean="0">
                <a:ea typeface="ＭＳ Ｐゴシック"/>
              </a:rPr>
              <a:t>Now that you have a visual in mind. </a:t>
            </a:r>
          </a:p>
          <a:p>
            <a:pPr eaLnBrk="1" hangingPunct="1">
              <a:spcBef>
                <a:spcPct val="0"/>
              </a:spcBef>
            </a:pPr>
            <a:r>
              <a:rPr lang="en-US" smtClean="0">
                <a:ea typeface="ＭＳ Ｐゴシック"/>
              </a:rPr>
              <a:t>Read the 1st bullet … Draw a visual rep….with your group</a:t>
            </a:r>
          </a:p>
          <a:p>
            <a:pPr eaLnBrk="1" hangingPunct="1">
              <a:spcBef>
                <a:spcPct val="0"/>
              </a:spcBef>
            </a:pPr>
            <a:r>
              <a:rPr lang="en-US" smtClean="0">
                <a:ea typeface="ＭＳ Ｐゴシック"/>
              </a:rPr>
              <a:t>Read 2</a:t>
            </a:r>
            <a:r>
              <a:rPr lang="en-US" baseline="30000" smtClean="0">
                <a:ea typeface="ＭＳ Ｐゴシック"/>
              </a:rPr>
              <a:t>nd</a:t>
            </a:r>
            <a:r>
              <a:rPr lang="en-US" smtClean="0">
                <a:ea typeface="ＭＳ Ｐゴシック"/>
              </a:rPr>
              <a:t> bullet </a:t>
            </a:r>
          </a:p>
          <a:p>
            <a:pPr eaLnBrk="1" hangingPunct="1">
              <a:spcBef>
                <a:spcPct val="0"/>
              </a:spcBef>
            </a:pPr>
            <a:r>
              <a:rPr lang="en-US" smtClean="0">
                <a:ea typeface="ＭＳ Ｐゴシック"/>
              </a:rPr>
              <a:t>Read 3</a:t>
            </a:r>
            <a:r>
              <a:rPr lang="en-US" baseline="30000" smtClean="0">
                <a:ea typeface="ＭＳ Ｐゴシック"/>
              </a:rPr>
              <a:t>rd</a:t>
            </a:r>
            <a:r>
              <a:rPr lang="en-US" smtClean="0">
                <a:ea typeface="ＭＳ Ｐゴシック"/>
              </a:rPr>
              <a:t> bullet </a:t>
            </a:r>
          </a:p>
          <a:p>
            <a:pPr eaLnBrk="1" hangingPunct="1">
              <a:spcBef>
                <a:spcPct val="0"/>
              </a:spcBef>
            </a:pPr>
            <a:r>
              <a:rPr lang="en-US" smtClean="0">
                <a:ea typeface="ＭＳ Ｐゴシック"/>
              </a:rPr>
              <a:t>Pass out chart paper to groups and markers</a:t>
            </a:r>
          </a:p>
          <a:p>
            <a:pPr eaLnBrk="1" hangingPunct="1">
              <a:spcBef>
                <a:spcPct val="0"/>
              </a:spcBef>
            </a:pPr>
            <a:r>
              <a:rPr lang="en-US" smtClean="0">
                <a:ea typeface="ＭＳ Ｐゴシック"/>
              </a:rPr>
              <a:t>Remember a vision statement is an inspiring view of the future it is a positive and Inspirational outlook on what we imagine we could become.</a:t>
            </a:r>
          </a:p>
          <a:p>
            <a:pPr eaLnBrk="1" hangingPunct="1">
              <a:spcBef>
                <a:spcPct val="0"/>
              </a:spcBef>
            </a:pPr>
            <a:r>
              <a:rPr lang="en-US" smtClean="0">
                <a:ea typeface="ＭＳ Ｐゴシック"/>
              </a:rPr>
              <a:t>Please post your Charts around the room when they are completed.</a:t>
            </a:r>
          </a:p>
          <a:p>
            <a:pPr eaLnBrk="1" hangingPunct="1">
              <a:spcBef>
                <a:spcPct val="0"/>
              </a:spcBef>
            </a:pPr>
            <a:endParaRPr lang="en-US" smtClean="0">
              <a:ea typeface="ＭＳ Ｐゴシック"/>
            </a:endParaRPr>
          </a:p>
          <a:p>
            <a:pPr eaLnBrk="1" hangingPunct="1">
              <a:spcBef>
                <a:spcPct val="0"/>
              </a:spcBef>
            </a:pPr>
            <a:endParaRPr lang="en-US" smtClean="0">
              <a:ea typeface="ＭＳ Ｐゴシック"/>
            </a:endParaRPr>
          </a:p>
        </p:txBody>
      </p:sp>
      <p:sp>
        <p:nvSpPr>
          <p:cNvPr id="97284" name="Slide Number Placeholder 3"/>
          <p:cNvSpPr>
            <a:spLocks noGrp="1"/>
          </p:cNvSpPr>
          <p:nvPr>
            <p:ph type="sldNum" sz="quarter" idx="5"/>
          </p:nvPr>
        </p:nvSpPr>
        <p:spPr bwMode="auto">
          <a:noFill/>
          <a:ln>
            <a:miter lim="800000"/>
            <a:headEnd/>
            <a:tailEnd/>
          </a:ln>
        </p:spPr>
        <p:txBody>
          <a:bodyPr/>
          <a:lstStyle/>
          <a:p>
            <a:fld id="{55CF9A99-BDBD-4746-8B46-26A89EDDF5ED}" type="slidenum">
              <a:rPr lang="en-US" smtClean="0">
                <a:ea typeface="ＭＳ Ｐゴシック"/>
                <a:cs typeface="ＭＳ Ｐゴシック"/>
              </a:rPr>
              <a:pPr/>
              <a:t>38</a:t>
            </a:fld>
            <a:endParaRPr lang="en-US" smtClean="0">
              <a:ea typeface="ＭＳ Ｐゴシック"/>
              <a:cs typeface="ＭＳ Ｐゴシック"/>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7 minutes</a:t>
            </a:r>
          </a:p>
          <a:p>
            <a:pPr eaLnBrk="1" hangingPunct="1">
              <a:spcBef>
                <a:spcPct val="0"/>
              </a:spcBef>
            </a:pPr>
            <a:r>
              <a:rPr lang="en-US" smtClean="0">
                <a:ea typeface="ＭＳ Ｐゴシック"/>
              </a:rPr>
              <a:t>Once charts are posted around the room</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6 min 3 groups Presenter gives the group 2 minutes for each group to do a Gallery Walk and read the other charts.</a:t>
            </a:r>
          </a:p>
          <a:p>
            <a:pPr eaLnBrk="1" hangingPunct="1">
              <a:spcBef>
                <a:spcPct val="0"/>
              </a:spcBef>
            </a:pPr>
            <a:r>
              <a:rPr lang="en-US" smtClean="0">
                <a:ea typeface="ＭＳ Ｐゴシック"/>
              </a:rPr>
              <a:t>Bring group back and ask for comments or observations (what did you notice about the statements?) ( how do the visual descriptors inform the vision for the future?)</a:t>
            </a:r>
          </a:p>
          <a:p>
            <a:pPr eaLnBrk="1" hangingPunct="1">
              <a:spcBef>
                <a:spcPct val="0"/>
              </a:spcBef>
            </a:pPr>
            <a:r>
              <a:rPr lang="en-US" smtClean="0">
                <a:ea typeface="ＭＳ Ｐゴシック"/>
              </a:rPr>
              <a:t>1 minute</a:t>
            </a:r>
          </a:p>
          <a:p>
            <a:pPr eaLnBrk="1" hangingPunct="1">
              <a:spcBef>
                <a:spcPct val="0"/>
              </a:spcBef>
            </a:pPr>
            <a:r>
              <a:rPr lang="en-US" smtClean="0">
                <a:ea typeface="ＭＳ Ｐゴシック"/>
              </a:rPr>
              <a:t>Presenter points out that they may see overlapping statements, but that as a staff they can come to a consensus and combine statements</a:t>
            </a:r>
          </a:p>
          <a:p>
            <a:pPr eaLnBrk="1" hangingPunct="1">
              <a:spcBef>
                <a:spcPct val="0"/>
              </a:spcBef>
            </a:pPr>
            <a:r>
              <a:rPr lang="en-US" smtClean="0">
                <a:ea typeface="ＭＳ Ｐゴシック"/>
              </a:rPr>
              <a:t>Emphasize the purpose for this activity is to have a common and shared understanding of what the entire staff sees as their Vision for the future. What they would want to become.</a:t>
            </a:r>
          </a:p>
          <a:p>
            <a:pPr eaLnBrk="1" hangingPunct="1">
              <a:spcBef>
                <a:spcPct val="0"/>
              </a:spcBef>
            </a:pPr>
            <a:r>
              <a:rPr lang="en-US" smtClean="0">
                <a:ea typeface="ＭＳ Ｐゴシック"/>
              </a:rPr>
              <a:t>Lunch 11:30-12:30</a:t>
            </a:r>
          </a:p>
          <a:p>
            <a:pPr eaLnBrk="1" hangingPunct="1">
              <a:spcBef>
                <a:spcPct val="0"/>
              </a:spcBef>
            </a:pPr>
            <a:endParaRPr lang="en-US" smtClean="0">
              <a:ea typeface="ＭＳ Ｐゴシック"/>
            </a:endParaRPr>
          </a:p>
        </p:txBody>
      </p:sp>
      <p:sp>
        <p:nvSpPr>
          <p:cNvPr id="98308" name="Slide Number Placeholder 3"/>
          <p:cNvSpPr>
            <a:spLocks noGrp="1"/>
          </p:cNvSpPr>
          <p:nvPr>
            <p:ph type="sldNum" sz="quarter" idx="5"/>
          </p:nvPr>
        </p:nvSpPr>
        <p:spPr bwMode="auto">
          <a:noFill/>
          <a:ln>
            <a:miter lim="800000"/>
            <a:headEnd/>
            <a:tailEnd/>
          </a:ln>
        </p:spPr>
        <p:txBody>
          <a:bodyPr/>
          <a:lstStyle/>
          <a:p>
            <a:fld id="{F197C65B-0B1A-4BD0-BFD2-2B5A8053B5D8}" type="slidenum">
              <a:rPr lang="en-US" smtClean="0">
                <a:ea typeface="ＭＳ Ｐゴシック"/>
                <a:cs typeface="ＭＳ Ｐゴシック"/>
              </a:rPr>
              <a:pPr/>
              <a:t>39</a:t>
            </a:fld>
            <a:endParaRPr lang="en-US" smtClean="0">
              <a:ea typeface="ＭＳ Ｐゴシック"/>
              <a:cs typeface="ＭＳ Ｐゴシック"/>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Lunch 11:30-12:30</a:t>
            </a:r>
          </a:p>
          <a:p>
            <a:pPr eaLnBrk="1" hangingPunct="1">
              <a:spcBef>
                <a:spcPct val="0"/>
              </a:spcBef>
            </a:pPr>
            <a:endParaRPr lang="en-US" smtClean="0">
              <a:ea typeface="ＭＳ Ｐゴシック"/>
            </a:endParaRPr>
          </a:p>
        </p:txBody>
      </p:sp>
      <p:sp>
        <p:nvSpPr>
          <p:cNvPr id="99332" name="Slide Number Placeholder 3"/>
          <p:cNvSpPr>
            <a:spLocks noGrp="1"/>
          </p:cNvSpPr>
          <p:nvPr>
            <p:ph type="sldNum" sz="quarter" idx="5"/>
          </p:nvPr>
        </p:nvSpPr>
        <p:spPr bwMode="auto">
          <a:noFill/>
          <a:ln>
            <a:miter lim="800000"/>
            <a:headEnd/>
            <a:tailEnd/>
          </a:ln>
        </p:spPr>
        <p:txBody>
          <a:bodyPr/>
          <a:lstStyle/>
          <a:p>
            <a:fld id="{D529E501-E4BE-4586-ABA4-51E52BE0D4F8}" type="slidenum">
              <a:rPr lang="en-US" smtClean="0">
                <a:ea typeface="ＭＳ Ｐゴシック"/>
                <a:cs typeface="ＭＳ Ｐゴシック"/>
              </a:rPr>
              <a:pPr/>
              <a:t>40</a:t>
            </a:fld>
            <a:endParaRPr lang="en-US" smtClean="0">
              <a:ea typeface="ＭＳ Ｐゴシック"/>
              <a:cs typeface="ＭＳ Ｐゴシック"/>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p:spPr>
      </p:sp>
      <p:sp>
        <p:nvSpPr>
          <p:cNvPr id="1003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12:30</a:t>
            </a:r>
          </a:p>
          <a:p>
            <a:pPr eaLnBrk="1" hangingPunct="1">
              <a:spcBef>
                <a:spcPct val="0"/>
              </a:spcBef>
            </a:pPr>
            <a:r>
              <a:rPr lang="en-US" smtClean="0">
                <a:ea typeface="ＭＳ Ｐゴシック"/>
              </a:rPr>
              <a:t>1 minute</a:t>
            </a:r>
          </a:p>
          <a:p>
            <a:pPr eaLnBrk="1" hangingPunct="1">
              <a:spcBef>
                <a:spcPct val="0"/>
              </a:spcBef>
            </a:pPr>
            <a:r>
              <a:rPr lang="en-US" smtClean="0">
                <a:ea typeface="ＭＳ Ｐゴシック"/>
              </a:rPr>
              <a:t>Mission is the fundamental purpose.  Vision is the compelling future.  Values are the collective commitments.</a:t>
            </a:r>
          </a:p>
        </p:txBody>
      </p:sp>
      <p:sp>
        <p:nvSpPr>
          <p:cNvPr id="100356" name="Slide Number Placeholder 3"/>
          <p:cNvSpPr>
            <a:spLocks noGrp="1"/>
          </p:cNvSpPr>
          <p:nvPr>
            <p:ph type="sldNum" sz="quarter" idx="5"/>
          </p:nvPr>
        </p:nvSpPr>
        <p:spPr bwMode="auto">
          <a:noFill/>
          <a:ln>
            <a:miter lim="800000"/>
            <a:headEnd/>
            <a:tailEnd/>
          </a:ln>
        </p:spPr>
        <p:txBody>
          <a:bodyPr/>
          <a:lstStyle/>
          <a:p>
            <a:fld id="{D7A5648A-58E2-4223-9020-2FEDFB15F462}" type="slidenum">
              <a:rPr lang="en-US" smtClean="0">
                <a:ea typeface="ＭＳ Ｐゴシック"/>
                <a:cs typeface="ＭＳ Ｐゴシック"/>
              </a:rPr>
              <a:pPr/>
              <a:t>41</a:t>
            </a:fld>
            <a:endParaRPr lang="en-US" smtClean="0">
              <a:ea typeface="ＭＳ Ｐゴシック"/>
              <a:cs typeface="ＭＳ Ｐゴシック"/>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p:spPr>
      </p:sp>
      <p:sp>
        <p:nvSpPr>
          <p:cNvPr id="1013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2minutes</a:t>
            </a:r>
          </a:p>
          <a:p>
            <a:pPr eaLnBrk="1" hangingPunct="1">
              <a:spcBef>
                <a:spcPct val="0"/>
              </a:spcBef>
            </a:pPr>
            <a:r>
              <a:rPr lang="en-US" smtClean="0">
                <a:ea typeface="ＭＳ Ｐゴシック"/>
              </a:rPr>
              <a:t>This is the next step and a very important one – committing to actually doing what needs to be done to accomplish our compelling future. This is all about our behavior and actions. If we believe in our mission and vision – what changes in our behavior need to take place?</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Collective Commitments: These are agreed upon actions that the entire staff pledges to act upon to support their school. They are most likely written commitments because then they are more likely to follow through</a:t>
            </a:r>
          </a:p>
          <a:p>
            <a:pPr eaLnBrk="1" hangingPunct="1">
              <a:spcBef>
                <a:spcPct val="0"/>
              </a:spcBef>
            </a:pPr>
            <a:endParaRPr lang="en-US" smtClean="0">
              <a:ea typeface="ＭＳ Ｐゴシック"/>
            </a:endParaRPr>
          </a:p>
          <a:p>
            <a:pPr eaLnBrk="1" hangingPunct="1">
              <a:spcBef>
                <a:spcPct val="0"/>
              </a:spcBef>
            </a:pPr>
            <a:endParaRPr lang="en-US" smtClean="0">
              <a:ea typeface="ＭＳ Ｐゴシック"/>
            </a:endParaRPr>
          </a:p>
        </p:txBody>
      </p:sp>
      <p:sp>
        <p:nvSpPr>
          <p:cNvPr id="101380" name="Slide Number Placeholder 3"/>
          <p:cNvSpPr>
            <a:spLocks noGrp="1"/>
          </p:cNvSpPr>
          <p:nvPr>
            <p:ph type="sldNum" sz="quarter" idx="5"/>
          </p:nvPr>
        </p:nvSpPr>
        <p:spPr bwMode="auto">
          <a:noFill/>
          <a:ln>
            <a:miter lim="800000"/>
            <a:headEnd/>
            <a:tailEnd/>
          </a:ln>
        </p:spPr>
        <p:txBody>
          <a:bodyPr/>
          <a:lstStyle/>
          <a:p>
            <a:fld id="{89D068CC-6E95-4A95-AFDB-9AE65D9BD1B9}" type="slidenum">
              <a:rPr lang="en-US" smtClean="0">
                <a:ea typeface="ＭＳ Ｐゴシック"/>
                <a:cs typeface="ＭＳ Ｐゴシック"/>
              </a:rPr>
              <a:pPr/>
              <a:t>42</a:t>
            </a:fld>
            <a:endParaRPr lang="en-US" smtClean="0">
              <a:ea typeface="ＭＳ Ｐゴシック"/>
              <a:cs typeface="ＭＳ Ｐゴシック"/>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30 seconds</a:t>
            </a:r>
          </a:p>
          <a:p>
            <a:pPr eaLnBrk="1" hangingPunct="1">
              <a:spcBef>
                <a:spcPct val="0"/>
              </a:spcBef>
            </a:pPr>
            <a:r>
              <a:rPr lang="en-US" smtClean="0">
                <a:ea typeface="ＭＳ Ｐゴシック"/>
              </a:rPr>
              <a:t>The process of clarifying behaviors and seeking support for them will hopefully begin to change the culture of the school in positive ways. </a:t>
            </a:r>
          </a:p>
          <a:p>
            <a:pPr eaLnBrk="1" hangingPunct="1">
              <a:spcBef>
                <a:spcPct val="0"/>
              </a:spcBef>
            </a:pPr>
            <a:r>
              <a:rPr lang="en-US" smtClean="0">
                <a:ea typeface="ＭＳ Ｐゴシック"/>
              </a:rPr>
              <a:t>Here are some criteria to keep in mind as you begin the process at your school sites:</a:t>
            </a:r>
          </a:p>
          <a:p>
            <a:pPr eaLnBrk="1" hangingPunct="1">
              <a:spcBef>
                <a:spcPct val="0"/>
              </a:spcBef>
              <a:buFontTx/>
              <a:buAutoNum type="arabicPeriod"/>
            </a:pPr>
            <a:r>
              <a:rPr lang="en-US" smtClean="0">
                <a:ea typeface="ＭＳ Ｐゴシック"/>
              </a:rPr>
              <a:t>Too many is impossible – 5 or 6 will be about right. </a:t>
            </a:r>
          </a:p>
          <a:p>
            <a:pPr eaLnBrk="1" hangingPunct="1">
              <a:spcBef>
                <a:spcPct val="0"/>
              </a:spcBef>
              <a:buFontTx/>
              <a:buAutoNum type="arabicPeriod"/>
            </a:pPr>
            <a:r>
              <a:rPr lang="en-US" smtClean="0">
                <a:ea typeface="ＭＳ Ｐゴシック"/>
              </a:rPr>
              <a:t>Remember it is about what you</a:t>
            </a:r>
            <a:r>
              <a:rPr lang="en-US" altLang="en-US" smtClean="0">
                <a:ea typeface="ＭＳ Ｐゴシック"/>
              </a:rPr>
              <a:t>’</a:t>
            </a:r>
            <a:r>
              <a:rPr lang="en-US" smtClean="0">
                <a:ea typeface="ＭＳ Ｐゴシック"/>
              </a:rPr>
              <a:t>re going to actually do – being vague opens statements to interpretation.</a:t>
            </a:r>
          </a:p>
          <a:p>
            <a:pPr eaLnBrk="1" hangingPunct="1">
              <a:spcBef>
                <a:spcPct val="0"/>
              </a:spcBef>
              <a:buFontTx/>
              <a:buAutoNum type="arabicPeriod"/>
            </a:pPr>
            <a:r>
              <a:rPr lang="en-US" smtClean="0">
                <a:ea typeface="ＭＳ Ｐゴシック"/>
              </a:rPr>
              <a:t>Beliefs are open to interpretation and difficult to monitor</a:t>
            </a:r>
          </a:p>
          <a:p>
            <a:pPr eaLnBrk="1" hangingPunct="1">
              <a:spcBef>
                <a:spcPct val="0"/>
              </a:spcBef>
              <a:buFontTx/>
              <a:buAutoNum type="arabicPeriod"/>
            </a:pPr>
            <a:r>
              <a:rPr lang="en-US" smtClean="0">
                <a:ea typeface="ＭＳ Ｐゴシック"/>
              </a:rPr>
              <a:t>Collective commitments should be behaviors that individuals can accomplish right away.</a:t>
            </a:r>
          </a:p>
          <a:p>
            <a:pPr eaLnBrk="1" hangingPunct="1">
              <a:spcBef>
                <a:spcPct val="0"/>
              </a:spcBef>
            </a:pPr>
            <a:endParaRPr lang="en-US" smtClean="0">
              <a:ea typeface="ＭＳ Ｐゴシック"/>
            </a:endParaRPr>
          </a:p>
        </p:txBody>
      </p:sp>
      <p:sp>
        <p:nvSpPr>
          <p:cNvPr id="102404" name="Slide Number Placeholder 3"/>
          <p:cNvSpPr>
            <a:spLocks noGrp="1"/>
          </p:cNvSpPr>
          <p:nvPr>
            <p:ph type="sldNum" sz="quarter" idx="5"/>
          </p:nvPr>
        </p:nvSpPr>
        <p:spPr bwMode="auto">
          <a:noFill/>
          <a:ln>
            <a:miter lim="800000"/>
            <a:headEnd/>
            <a:tailEnd/>
          </a:ln>
        </p:spPr>
        <p:txBody>
          <a:bodyPr/>
          <a:lstStyle/>
          <a:p>
            <a:fld id="{8C9C8C2F-E1E2-4FED-8956-816D7563D632}" type="slidenum">
              <a:rPr lang="en-US" smtClean="0">
                <a:ea typeface="ＭＳ Ｐゴシック"/>
                <a:cs typeface="ＭＳ Ｐゴシック"/>
              </a:rPr>
              <a:pPr/>
              <a:t>43</a:t>
            </a:fld>
            <a:endParaRPr lang="en-US" smtClean="0">
              <a:ea typeface="ＭＳ Ｐゴシック"/>
              <a:cs typeface="ＭＳ Ｐゴシック"/>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p:spPr>
      </p:sp>
      <p:sp>
        <p:nvSpPr>
          <p:cNvPr id="1034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1 minute</a:t>
            </a:r>
          </a:p>
          <a:p>
            <a:pPr eaLnBrk="1" hangingPunct="1">
              <a:spcBef>
                <a:spcPct val="0"/>
              </a:spcBef>
            </a:pPr>
            <a:r>
              <a:rPr lang="en-US" smtClean="0">
                <a:ea typeface="ＭＳ Ｐゴシック"/>
              </a:rPr>
              <a:t>The first bullet is an example of a vision statement that was created by a staff and the other two bullets are examples of collective commitments that would help support the vision statement.</a:t>
            </a:r>
          </a:p>
          <a:p>
            <a:pPr eaLnBrk="1" hangingPunct="1">
              <a:spcBef>
                <a:spcPct val="0"/>
              </a:spcBef>
            </a:pPr>
            <a:r>
              <a:rPr lang="en-US" smtClean="0">
                <a:ea typeface="ＭＳ Ｐゴシック"/>
              </a:rPr>
              <a:t>Notice how these commitments invoke action and are observable.</a:t>
            </a:r>
          </a:p>
        </p:txBody>
      </p:sp>
      <p:sp>
        <p:nvSpPr>
          <p:cNvPr id="103428" name="Slide Number Placeholder 3"/>
          <p:cNvSpPr>
            <a:spLocks noGrp="1"/>
          </p:cNvSpPr>
          <p:nvPr>
            <p:ph type="sldNum" sz="quarter" idx="5"/>
          </p:nvPr>
        </p:nvSpPr>
        <p:spPr bwMode="auto">
          <a:noFill/>
          <a:ln>
            <a:miter lim="800000"/>
            <a:headEnd/>
            <a:tailEnd/>
          </a:ln>
        </p:spPr>
        <p:txBody>
          <a:bodyPr/>
          <a:lstStyle/>
          <a:p>
            <a:fld id="{D8F24755-CFFC-42BA-93E1-1402CA6993CB}" type="slidenum">
              <a:rPr lang="en-US" smtClean="0">
                <a:ea typeface="ＭＳ Ｐゴシック"/>
                <a:cs typeface="ＭＳ Ｐゴシック"/>
              </a:rPr>
              <a:pPr/>
              <a:t>44</a:t>
            </a:fld>
            <a:endParaRPr lang="en-US" smtClean="0">
              <a:ea typeface="ＭＳ Ｐゴシック"/>
              <a:cs typeface="ＭＳ Ｐゴシック"/>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p:spPr>
      </p:sp>
      <p:sp>
        <p:nvSpPr>
          <p:cNvPr id="1044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5 minutes </a:t>
            </a:r>
          </a:p>
          <a:p>
            <a:pPr eaLnBrk="1" hangingPunct="1">
              <a:spcBef>
                <a:spcPct val="0"/>
              </a:spcBef>
            </a:pPr>
            <a:r>
              <a:rPr lang="en-US" smtClean="0">
                <a:ea typeface="ＭＳ Ｐゴシック"/>
              </a:rPr>
              <a:t>CLICK once*** for vision statement only Don</a:t>
            </a:r>
            <a:r>
              <a:rPr lang="en-US" altLang="en-US" smtClean="0">
                <a:ea typeface="ＭＳ Ｐゴシック"/>
              </a:rPr>
              <a:t>’</a:t>
            </a:r>
            <a:r>
              <a:rPr lang="en-US" smtClean="0">
                <a:ea typeface="ＭＳ Ｐゴシック"/>
              </a:rPr>
              <a:t>t click anymore.  </a:t>
            </a:r>
          </a:p>
          <a:p>
            <a:pPr eaLnBrk="1" hangingPunct="1">
              <a:spcBef>
                <a:spcPct val="0"/>
              </a:spcBef>
            </a:pPr>
            <a:r>
              <a:rPr lang="en-US" smtClean="0">
                <a:ea typeface="ＭＳ Ｐゴシック"/>
              </a:rPr>
              <a:t>With a partner brainstorm at least 1 collective commitment that would support the above Vision Statement and write it on a post-it (2min)</a:t>
            </a:r>
          </a:p>
          <a:p>
            <a:pPr eaLnBrk="1" hangingPunct="1">
              <a:spcBef>
                <a:spcPct val="0"/>
              </a:spcBef>
            </a:pPr>
            <a:r>
              <a:rPr lang="en-US" smtClean="0">
                <a:ea typeface="ＭＳ Ｐゴシック"/>
              </a:rPr>
              <a:t>Remember to make it action oriented and observable</a:t>
            </a:r>
          </a:p>
          <a:p>
            <a:pPr eaLnBrk="1" hangingPunct="1">
              <a:spcBef>
                <a:spcPct val="0"/>
              </a:spcBef>
            </a:pPr>
            <a:r>
              <a:rPr lang="en-US" smtClean="0">
                <a:ea typeface="ＭＳ Ｐゴシック"/>
              </a:rPr>
              <a:t>Then ask participants to share-out their statements.</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Click again to show modeled statements</a:t>
            </a:r>
          </a:p>
          <a:p>
            <a:pPr eaLnBrk="1" hangingPunct="1">
              <a:spcBef>
                <a:spcPct val="0"/>
              </a:spcBef>
            </a:pPr>
            <a:endParaRPr lang="en-US" smtClean="0">
              <a:ea typeface="ＭＳ Ｐゴシック"/>
            </a:endParaRPr>
          </a:p>
        </p:txBody>
      </p:sp>
      <p:sp>
        <p:nvSpPr>
          <p:cNvPr id="104452" name="Slide Number Placeholder 3"/>
          <p:cNvSpPr>
            <a:spLocks noGrp="1"/>
          </p:cNvSpPr>
          <p:nvPr>
            <p:ph type="sldNum" sz="quarter" idx="5"/>
          </p:nvPr>
        </p:nvSpPr>
        <p:spPr bwMode="auto">
          <a:noFill/>
          <a:ln>
            <a:miter lim="800000"/>
            <a:headEnd/>
            <a:tailEnd/>
          </a:ln>
        </p:spPr>
        <p:txBody>
          <a:bodyPr/>
          <a:lstStyle/>
          <a:p>
            <a:fld id="{EB4ADEA2-A24B-40C7-823C-A9E5111AF7A1}" type="slidenum">
              <a:rPr lang="en-US" smtClean="0">
                <a:ea typeface="ＭＳ Ｐゴシック"/>
                <a:cs typeface="ＭＳ Ｐゴシック"/>
              </a:rPr>
              <a:pPr/>
              <a:t>45</a:t>
            </a:fld>
            <a:endParaRPr lang="en-US" smtClean="0">
              <a:ea typeface="ＭＳ Ｐゴシック"/>
              <a:cs typeface="ＭＳ Ｐゴシック"/>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p:spPr>
      </p:sp>
      <p:sp>
        <p:nvSpPr>
          <p:cNvPr id="1054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80000"/>
              </a:lnSpc>
              <a:spcBef>
                <a:spcPct val="0"/>
              </a:spcBef>
            </a:pPr>
            <a:r>
              <a:rPr lang="en-US" smtClean="0">
                <a:ea typeface="ＭＳ Ｐゴシック"/>
              </a:rPr>
              <a:t>15minutes</a:t>
            </a:r>
          </a:p>
          <a:p>
            <a:pPr eaLnBrk="1" hangingPunct="1">
              <a:lnSpc>
                <a:spcPct val="80000"/>
              </a:lnSpc>
              <a:spcBef>
                <a:spcPct val="0"/>
              </a:spcBef>
            </a:pPr>
            <a:r>
              <a:rPr lang="en-US" smtClean="0">
                <a:ea typeface="ＭＳ Ｐゴシック"/>
              </a:rPr>
              <a:t>Place the chart in front of the room. Explain the purpose of the chart is to get everyone</a:t>
            </a:r>
            <a:r>
              <a:rPr lang="en-US" altLang="en-US" smtClean="0">
                <a:ea typeface="ＭＳ Ｐゴシック"/>
              </a:rPr>
              <a:t>’</a:t>
            </a:r>
            <a:r>
              <a:rPr lang="en-US" smtClean="0">
                <a:ea typeface="ＭＳ Ｐゴシック"/>
              </a:rPr>
              <a:t>s collective commitments/ value statements and discuss the probability and impact of each action before committing to the action. Because we want to only select 5-6 it is important to discuss them against this criteria. </a:t>
            </a:r>
          </a:p>
          <a:p>
            <a:pPr eaLnBrk="1" hangingPunct="1">
              <a:lnSpc>
                <a:spcPct val="80000"/>
              </a:lnSpc>
              <a:spcBef>
                <a:spcPct val="0"/>
              </a:spcBef>
            </a:pPr>
            <a:endParaRPr lang="en-US" smtClean="0">
              <a:ea typeface="ＭＳ Ｐゴシック"/>
            </a:endParaRPr>
          </a:p>
          <a:p>
            <a:pPr eaLnBrk="1" hangingPunct="1">
              <a:lnSpc>
                <a:spcPct val="80000"/>
              </a:lnSpc>
              <a:spcBef>
                <a:spcPct val="0"/>
              </a:spcBef>
            </a:pPr>
            <a:r>
              <a:rPr lang="en-US" smtClean="0">
                <a:ea typeface="ＭＳ Ｐゴシック"/>
              </a:rPr>
              <a:t>Presenter explains the 4 quadrants High Impact/ High Probability means that the commitment we make will have a High Impact on students achievement or help us reach our vision and high Prob. Means that it is likely that most people will commit to doing this work.</a:t>
            </a:r>
          </a:p>
          <a:p>
            <a:pPr eaLnBrk="1" hangingPunct="1">
              <a:lnSpc>
                <a:spcPct val="80000"/>
              </a:lnSpc>
              <a:spcBef>
                <a:spcPct val="0"/>
              </a:spcBef>
            </a:pPr>
            <a:r>
              <a:rPr lang="en-US" smtClean="0">
                <a:ea typeface="ＭＳ Ｐゴシック"/>
              </a:rPr>
              <a:t>High Impact, Low Probability means that although this work will be impactful it is not probable maybe due to lack of funds or time, However, many principals can make things highly probable if they commit to allocating resources and time, making it then high probability, remember our goal is to commit to the actions that are High Impact/High Probability.</a:t>
            </a:r>
          </a:p>
          <a:p>
            <a:pPr eaLnBrk="1" hangingPunct="1">
              <a:lnSpc>
                <a:spcPct val="80000"/>
              </a:lnSpc>
              <a:spcBef>
                <a:spcPct val="0"/>
              </a:spcBef>
            </a:pPr>
            <a:r>
              <a:rPr lang="en-US" smtClean="0">
                <a:ea typeface="ＭＳ Ｐゴシック"/>
              </a:rPr>
              <a:t>Low Impact/ High Probability means that this action will not impact our vision, but is is likely to happen</a:t>
            </a:r>
          </a:p>
          <a:p>
            <a:pPr eaLnBrk="1" hangingPunct="1">
              <a:lnSpc>
                <a:spcPct val="80000"/>
              </a:lnSpc>
              <a:spcBef>
                <a:spcPct val="0"/>
              </a:spcBef>
            </a:pPr>
            <a:r>
              <a:rPr lang="en-US" smtClean="0">
                <a:ea typeface="ＭＳ Ｐゴシック"/>
              </a:rPr>
              <a:t>Low Impact/ Low Probability means that this action will not impact our vision and it is not likely to occur and it is not realistic, we should stay away from this quadrant.</a:t>
            </a:r>
          </a:p>
          <a:p>
            <a:pPr eaLnBrk="1" hangingPunct="1">
              <a:lnSpc>
                <a:spcPct val="80000"/>
              </a:lnSpc>
              <a:spcBef>
                <a:spcPct val="0"/>
              </a:spcBef>
            </a:pPr>
            <a:endParaRPr lang="en-US" smtClean="0">
              <a:ea typeface="ＭＳ Ｐゴシック"/>
            </a:endParaRPr>
          </a:p>
          <a:p>
            <a:pPr eaLnBrk="1" hangingPunct="1">
              <a:lnSpc>
                <a:spcPct val="80000"/>
              </a:lnSpc>
              <a:spcBef>
                <a:spcPct val="0"/>
              </a:spcBef>
            </a:pPr>
            <a:r>
              <a:rPr lang="en-US" smtClean="0">
                <a:ea typeface="ＭＳ Ｐゴシック"/>
              </a:rPr>
              <a:t>Presenter writes on post-it notes the two from the previous slide and reads it aloud and allows group to decide where to place it. Note that if something is High Impact/Low probability the discussion can become how can we make it more probable, that can be negotiated by the principal</a:t>
            </a:r>
          </a:p>
          <a:p>
            <a:pPr eaLnBrk="1" hangingPunct="1">
              <a:lnSpc>
                <a:spcPct val="80000"/>
              </a:lnSpc>
              <a:spcBef>
                <a:spcPct val="0"/>
              </a:spcBef>
            </a:pPr>
            <a:endParaRPr lang="en-US" smtClean="0">
              <a:ea typeface="ＭＳ Ｐゴシック"/>
            </a:endParaRPr>
          </a:p>
          <a:p>
            <a:pPr eaLnBrk="1" hangingPunct="1">
              <a:lnSpc>
                <a:spcPct val="80000"/>
              </a:lnSpc>
              <a:spcBef>
                <a:spcPct val="0"/>
              </a:spcBef>
            </a:pPr>
            <a:r>
              <a:rPr lang="en-US" smtClean="0">
                <a:ea typeface="ＭＳ Ｐゴシック"/>
              </a:rPr>
              <a:t>Ask participants if they would like to share out their collective commitment ideas and place them on the chart while facilitating a brief  discussion with the group on the rationale of where it is placed on the quadrant. </a:t>
            </a:r>
          </a:p>
          <a:p>
            <a:pPr eaLnBrk="1" hangingPunct="1">
              <a:lnSpc>
                <a:spcPct val="80000"/>
              </a:lnSpc>
              <a:spcBef>
                <a:spcPct val="0"/>
              </a:spcBef>
            </a:pPr>
            <a:endParaRPr lang="en-US" smtClean="0">
              <a:ea typeface="ＭＳ Ｐゴシック"/>
            </a:endParaRPr>
          </a:p>
          <a:p>
            <a:pPr eaLnBrk="1" hangingPunct="1">
              <a:spcBef>
                <a:spcPct val="0"/>
              </a:spcBef>
            </a:pPr>
            <a:endParaRPr lang="en-US" smtClean="0">
              <a:ea typeface="ＭＳ Ｐゴシック"/>
            </a:endParaRPr>
          </a:p>
        </p:txBody>
      </p:sp>
      <p:sp>
        <p:nvSpPr>
          <p:cNvPr id="105476" name="Slide Number Placeholder 3"/>
          <p:cNvSpPr>
            <a:spLocks noGrp="1"/>
          </p:cNvSpPr>
          <p:nvPr>
            <p:ph type="sldNum" sz="quarter" idx="5"/>
          </p:nvPr>
        </p:nvSpPr>
        <p:spPr bwMode="auto">
          <a:noFill/>
          <a:ln>
            <a:miter lim="800000"/>
            <a:headEnd/>
            <a:tailEnd/>
          </a:ln>
        </p:spPr>
        <p:txBody>
          <a:bodyPr/>
          <a:lstStyle/>
          <a:p>
            <a:fld id="{C8E91A0C-D21C-42EF-88A8-117BACCAF02C}" type="slidenum">
              <a:rPr lang="en-US" smtClean="0">
                <a:ea typeface="ＭＳ Ｐゴシック"/>
                <a:cs typeface="ＭＳ Ｐゴシック"/>
              </a:rPr>
              <a:pPr/>
              <a:t>46</a:t>
            </a:fld>
            <a:endParaRPr lang="en-US" smtClean="0">
              <a:ea typeface="ＭＳ Ｐゴシック"/>
              <a:cs typeface="ＭＳ Ｐゴシック"/>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1 minute </a:t>
            </a:r>
          </a:p>
          <a:p>
            <a:pPr eaLnBrk="1" hangingPunct="1">
              <a:spcBef>
                <a:spcPct val="0"/>
              </a:spcBef>
            </a:pPr>
            <a:r>
              <a:rPr lang="en-US" smtClean="0">
                <a:ea typeface="ＭＳ Ｐゴシック"/>
              </a:rPr>
              <a:t>Read the notes before the slide -Common Scenario</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We remember that PLC is not a program that one person can implement. </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As you listen to the following scenario, think about how the principal presented the professional learning community to her staff…</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Read the slide</a:t>
            </a:r>
          </a:p>
        </p:txBody>
      </p:sp>
      <p:sp>
        <p:nvSpPr>
          <p:cNvPr id="69636" name="Slide Number Placeholder 3"/>
          <p:cNvSpPr>
            <a:spLocks noGrp="1"/>
          </p:cNvSpPr>
          <p:nvPr>
            <p:ph type="sldNum" sz="quarter" idx="5"/>
          </p:nvPr>
        </p:nvSpPr>
        <p:spPr bwMode="auto">
          <a:noFill/>
          <a:ln>
            <a:miter lim="800000"/>
            <a:headEnd/>
            <a:tailEnd/>
          </a:ln>
        </p:spPr>
        <p:txBody>
          <a:bodyPr/>
          <a:lstStyle/>
          <a:p>
            <a:fld id="{40E44BCD-39E3-4328-9B9C-44811DA2EA18}" type="slidenum">
              <a:rPr lang="en-US" smtClean="0">
                <a:ea typeface="ＭＳ Ｐゴシック"/>
                <a:cs typeface="ＭＳ Ｐゴシック"/>
              </a:rPr>
              <a:pPr/>
              <a:t>4</a:t>
            </a:fld>
            <a:endParaRPr lang="en-US" smtClean="0">
              <a:ea typeface="ＭＳ Ｐゴシック"/>
              <a:cs typeface="ＭＳ Ｐゴシック"/>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p:spPr>
      </p:sp>
      <p:sp>
        <p:nvSpPr>
          <p:cNvPr id="1064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30seconds</a:t>
            </a:r>
          </a:p>
          <a:p>
            <a:pPr eaLnBrk="1" hangingPunct="1">
              <a:spcBef>
                <a:spcPct val="0"/>
              </a:spcBef>
            </a:pPr>
            <a:r>
              <a:rPr lang="en-US" smtClean="0">
                <a:ea typeface="ＭＳ Ｐゴシック"/>
              </a:rPr>
              <a:t>Mission clarifies priorities and sharpens focus.  Vision gives direction.  Values guide behavior.  Goals establishes priorities.</a:t>
            </a:r>
          </a:p>
        </p:txBody>
      </p:sp>
      <p:sp>
        <p:nvSpPr>
          <p:cNvPr id="106500" name="Slide Number Placeholder 3"/>
          <p:cNvSpPr>
            <a:spLocks noGrp="1"/>
          </p:cNvSpPr>
          <p:nvPr>
            <p:ph type="sldNum" sz="quarter" idx="5"/>
          </p:nvPr>
        </p:nvSpPr>
        <p:spPr bwMode="auto">
          <a:noFill/>
          <a:ln>
            <a:miter lim="800000"/>
            <a:headEnd/>
            <a:tailEnd/>
          </a:ln>
        </p:spPr>
        <p:txBody>
          <a:bodyPr/>
          <a:lstStyle/>
          <a:p>
            <a:fld id="{A173A322-40EF-4C4B-BA2C-8F3C96CEF002}" type="slidenum">
              <a:rPr lang="en-US" smtClean="0">
                <a:ea typeface="ＭＳ Ｐゴシック"/>
                <a:cs typeface="ＭＳ Ｐゴシック"/>
              </a:rPr>
              <a:pPr/>
              <a:t>47</a:t>
            </a:fld>
            <a:endParaRPr lang="en-US" smtClean="0">
              <a:ea typeface="ＭＳ Ｐゴシック"/>
              <a:cs typeface="ＭＳ Ｐゴシック"/>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p:spPr>
      </p:sp>
      <p:sp>
        <p:nvSpPr>
          <p:cNvPr id="1075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30seconds</a:t>
            </a:r>
          </a:p>
          <a:p>
            <a:pPr eaLnBrk="1" hangingPunct="1">
              <a:spcBef>
                <a:spcPct val="0"/>
              </a:spcBef>
            </a:pPr>
            <a:r>
              <a:rPr lang="en-US" smtClean="0">
                <a:ea typeface="ＭＳ Ｐゴシック"/>
              </a:rPr>
              <a:t>It is important to set goals that hold us accountable to the commitments we made. However goals must be written in a format that allows us to monitor growth. Here are some guidelines to remember (next slide)</a:t>
            </a:r>
          </a:p>
        </p:txBody>
      </p:sp>
      <p:sp>
        <p:nvSpPr>
          <p:cNvPr id="107524" name="Slide Number Placeholder 3"/>
          <p:cNvSpPr>
            <a:spLocks noGrp="1"/>
          </p:cNvSpPr>
          <p:nvPr>
            <p:ph type="sldNum" sz="quarter" idx="5"/>
          </p:nvPr>
        </p:nvSpPr>
        <p:spPr bwMode="auto">
          <a:noFill/>
          <a:ln>
            <a:miter lim="800000"/>
            <a:headEnd/>
            <a:tailEnd/>
          </a:ln>
        </p:spPr>
        <p:txBody>
          <a:bodyPr/>
          <a:lstStyle/>
          <a:p>
            <a:fld id="{1B4B28E5-5E64-4305-9003-C2323C09E4FE}" type="slidenum">
              <a:rPr lang="en-US" smtClean="0">
                <a:ea typeface="ＭＳ Ｐゴシック"/>
                <a:cs typeface="ＭＳ Ｐゴシック"/>
              </a:rPr>
              <a:pPr/>
              <a:t>48</a:t>
            </a:fld>
            <a:endParaRPr lang="en-US" smtClean="0">
              <a:ea typeface="ＭＳ Ｐゴシック"/>
              <a:cs typeface="ＭＳ Ｐゴシック"/>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p:spPr>
      </p:sp>
      <p:sp>
        <p:nvSpPr>
          <p:cNvPr id="1085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30seconds</a:t>
            </a:r>
          </a:p>
          <a:p>
            <a:pPr eaLnBrk="1" hangingPunct="1">
              <a:spcBef>
                <a:spcPct val="0"/>
              </a:spcBef>
            </a:pPr>
            <a:r>
              <a:rPr lang="en-US" smtClean="0">
                <a:ea typeface="ＭＳ Ｐゴシック"/>
              </a:rPr>
              <a:t>When creating goals with your grade level or school it is important to measure then according to the following: </a:t>
            </a:r>
          </a:p>
          <a:p>
            <a:pPr eaLnBrk="1" hangingPunct="1">
              <a:spcBef>
                <a:spcPct val="0"/>
              </a:spcBef>
            </a:pPr>
            <a:r>
              <a:rPr lang="en-US" smtClean="0">
                <a:ea typeface="ＭＳ Ｐゴシック"/>
              </a:rPr>
              <a:t>Are the goals we are setting…</a:t>
            </a:r>
          </a:p>
          <a:p>
            <a:pPr eaLnBrk="1" hangingPunct="1">
              <a:spcBef>
                <a:spcPct val="0"/>
              </a:spcBef>
            </a:pPr>
            <a:r>
              <a:rPr lang="en-US" smtClean="0">
                <a:ea typeface="ＭＳ Ｐゴシック"/>
              </a:rPr>
              <a:t>Strategic – link to the mission and vision Specific – avoid confusion</a:t>
            </a:r>
          </a:p>
          <a:p>
            <a:pPr eaLnBrk="1" hangingPunct="1">
              <a:spcBef>
                <a:spcPct val="0"/>
              </a:spcBef>
            </a:pPr>
            <a:r>
              <a:rPr lang="en-US" smtClean="0">
                <a:ea typeface="ＭＳ Ｐゴシック"/>
              </a:rPr>
              <a:t>Measurable – It has to be something we can measure its progress</a:t>
            </a:r>
          </a:p>
          <a:p>
            <a:pPr eaLnBrk="1" hangingPunct="1">
              <a:spcBef>
                <a:spcPct val="0"/>
              </a:spcBef>
            </a:pPr>
            <a:r>
              <a:rPr lang="en-US" smtClean="0">
                <a:ea typeface="ＭＳ Ｐゴシック"/>
              </a:rPr>
              <a:t>Attainable – staff believe that this is doable</a:t>
            </a:r>
          </a:p>
          <a:p>
            <a:pPr eaLnBrk="1" hangingPunct="1">
              <a:spcBef>
                <a:spcPct val="0"/>
              </a:spcBef>
            </a:pPr>
            <a:r>
              <a:rPr lang="en-US" smtClean="0">
                <a:ea typeface="ＭＳ Ｐゴシック"/>
              </a:rPr>
              <a:t>Results oriented – focus is on outcomes and results</a:t>
            </a:r>
          </a:p>
          <a:p>
            <a:pPr eaLnBrk="1" hangingPunct="1">
              <a:spcBef>
                <a:spcPct val="0"/>
              </a:spcBef>
            </a:pPr>
            <a:r>
              <a:rPr lang="en-US" smtClean="0">
                <a:ea typeface="ＭＳ Ｐゴシック"/>
              </a:rPr>
              <a:t>Timebound – when will it be accomplished?</a:t>
            </a:r>
          </a:p>
          <a:p>
            <a:pPr eaLnBrk="1" hangingPunct="1">
              <a:spcBef>
                <a:spcPct val="0"/>
              </a:spcBef>
            </a:pPr>
            <a:endParaRPr lang="en-US" smtClean="0">
              <a:ea typeface="ＭＳ Ｐゴシック"/>
            </a:endParaRPr>
          </a:p>
        </p:txBody>
      </p:sp>
      <p:sp>
        <p:nvSpPr>
          <p:cNvPr id="108548" name="Slide Number Placeholder 3"/>
          <p:cNvSpPr>
            <a:spLocks noGrp="1"/>
          </p:cNvSpPr>
          <p:nvPr>
            <p:ph type="sldNum" sz="quarter" idx="5"/>
          </p:nvPr>
        </p:nvSpPr>
        <p:spPr bwMode="auto">
          <a:noFill/>
          <a:ln>
            <a:miter lim="800000"/>
            <a:headEnd/>
            <a:tailEnd/>
          </a:ln>
        </p:spPr>
        <p:txBody>
          <a:bodyPr/>
          <a:lstStyle/>
          <a:p>
            <a:fld id="{71FE9E19-DA73-4E44-9EB8-ED01D812C2F4}" type="slidenum">
              <a:rPr lang="en-US" smtClean="0">
                <a:ea typeface="ＭＳ Ｐゴシック"/>
                <a:cs typeface="ＭＳ Ｐゴシック"/>
              </a:rPr>
              <a:pPr/>
              <a:t>49</a:t>
            </a:fld>
            <a:endParaRPr lang="en-US" smtClean="0">
              <a:ea typeface="ＭＳ Ｐゴシック"/>
              <a:cs typeface="ＭＳ Ｐゴシック"/>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p:spPr>
      </p:sp>
      <p:sp>
        <p:nvSpPr>
          <p:cNvPr id="1095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2minutes</a:t>
            </a:r>
          </a:p>
          <a:p>
            <a:pPr eaLnBrk="1" hangingPunct="1">
              <a:spcBef>
                <a:spcPct val="0"/>
              </a:spcBef>
            </a:pPr>
            <a:r>
              <a:rPr lang="en-US" smtClean="0">
                <a:ea typeface="ＭＳ Ｐゴシック"/>
              </a:rPr>
              <a:t>Note to presenter:  Each example will fly in.</a:t>
            </a:r>
          </a:p>
          <a:p>
            <a:pPr eaLnBrk="1" hangingPunct="1">
              <a:spcBef>
                <a:spcPct val="0"/>
              </a:spcBef>
            </a:pPr>
            <a:r>
              <a:rPr lang="en-US" smtClean="0">
                <a:ea typeface="ＭＳ Ｐゴシック"/>
              </a:rPr>
              <a:t>These are some real goals from districts – how did they do? Hold up a green card if they are SMART goals and red if they are not.  Be ready to support your answer.  </a:t>
            </a:r>
          </a:p>
          <a:p>
            <a:pPr eaLnBrk="1" hangingPunct="1">
              <a:spcBef>
                <a:spcPct val="0"/>
              </a:spcBef>
            </a:pPr>
            <a:r>
              <a:rPr lang="en-US" smtClean="0">
                <a:ea typeface="ＭＳ Ｐゴシック"/>
              </a:rPr>
              <a:t>Strategic? Measurable? Attainable? Results-Oriented? Time-bound?</a:t>
            </a:r>
          </a:p>
          <a:p>
            <a:pPr eaLnBrk="1" hangingPunct="1">
              <a:spcBef>
                <a:spcPct val="0"/>
              </a:spcBef>
            </a:pPr>
            <a:r>
              <a:rPr lang="en-US" smtClean="0">
                <a:ea typeface="ＭＳ Ｐゴシック"/>
              </a:rPr>
              <a:t>Have participants hold up the cards and defend their answer.</a:t>
            </a:r>
          </a:p>
          <a:p>
            <a:pPr eaLnBrk="1" hangingPunct="1">
              <a:spcBef>
                <a:spcPct val="0"/>
              </a:spcBef>
            </a:pPr>
            <a:r>
              <a:rPr lang="en-US" smtClean="0">
                <a:ea typeface="ＭＳ Ｐゴシック"/>
              </a:rPr>
              <a:t>Only the last one is a SMART goal.</a:t>
            </a:r>
          </a:p>
        </p:txBody>
      </p:sp>
      <p:sp>
        <p:nvSpPr>
          <p:cNvPr id="109572" name="Slide Number Placeholder 3"/>
          <p:cNvSpPr>
            <a:spLocks noGrp="1"/>
          </p:cNvSpPr>
          <p:nvPr>
            <p:ph type="sldNum" sz="quarter" idx="5"/>
          </p:nvPr>
        </p:nvSpPr>
        <p:spPr bwMode="auto">
          <a:noFill/>
          <a:ln>
            <a:miter lim="800000"/>
            <a:headEnd/>
            <a:tailEnd/>
          </a:ln>
        </p:spPr>
        <p:txBody>
          <a:bodyPr/>
          <a:lstStyle/>
          <a:p>
            <a:fld id="{DEDA9571-D47B-432C-BFDC-EEDEF50683E1}" type="slidenum">
              <a:rPr lang="en-US" smtClean="0">
                <a:ea typeface="ＭＳ Ｐゴシック"/>
                <a:cs typeface="ＭＳ Ｐゴシック"/>
              </a:rPr>
              <a:pPr/>
              <a:t>50</a:t>
            </a:fld>
            <a:endParaRPr lang="en-US" smtClean="0">
              <a:ea typeface="ＭＳ Ｐゴシック"/>
              <a:cs typeface="ＭＳ Ｐゴシック"/>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p:spPr>
      </p:sp>
      <p:sp>
        <p:nvSpPr>
          <p:cNvPr id="1105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30seconds</a:t>
            </a:r>
          </a:p>
          <a:p>
            <a:pPr eaLnBrk="1" hangingPunct="1">
              <a:spcBef>
                <a:spcPct val="0"/>
              </a:spcBef>
            </a:pPr>
            <a:r>
              <a:rPr lang="en-US" smtClean="0">
                <a:ea typeface="ＭＳ Ｐゴシック"/>
              </a:rPr>
              <a:t>Read slide.  </a:t>
            </a:r>
          </a:p>
        </p:txBody>
      </p:sp>
      <p:sp>
        <p:nvSpPr>
          <p:cNvPr id="110596" name="Slide Number Placeholder 3"/>
          <p:cNvSpPr>
            <a:spLocks noGrp="1"/>
          </p:cNvSpPr>
          <p:nvPr>
            <p:ph type="sldNum" sz="quarter" idx="5"/>
          </p:nvPr>
        </p:nvSpPr>
        <p:spPr bwMode="auto">
          <a:noFill/>
          <a:ln>
            <a:miter lim="800000"/>
            <a:headEnd/>
            <a:tailEnd/>
          </a:ln>
        </p:spPr>
        <p:txBody>
          <a:bodyPr/>
          <a:lstStyle/>
          <a:p>
            <a:fld id="{902E0F1C-B908-4393-9C6F-732D8A6C0747}" type="slidenum">
              <a:rPr lang="en-US" smtClean="0">
                <a:ea typeface="ＭＳ Ｐゴシック"/>
                <a:cs typeface="ＭＳ Ｐゴシック"/>
              </a:rPr>
              <a:pPr/>
              <a:t>51</a:t>
            </a:fld>
            <a:endParaRPr lang="en-US" smtClean="0">
              <a:ea typeface="ＭＳ Ｐゴシック"/>
              <a:cs typeface="ＭＳ Ｐゴシック"/>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p:spPr>
      </p:sp>
      <p:sp>
        <p:nvSpPr>
          <p:cNvPr id="1116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5 minutes</a:t>
            </a:r>
          </a:p>
          <a:p>
            <a:pPr eaLnBrk="1" hangingPunct="1">
              <a:spcBef>
                <a:spcPct val="0"/>
              </a:spcBef>
            </a:pPr>
            <a:r>
              <a:rPr lang="en-US" smtClean="0">
                <a:ea typeface="ＭＳ Ｐゴシック"/>
              </a:rPr>
              <a:t>Please put all your materials away.  </a:t>
            </a:r>
          </a:p>
          <a:p>
            <a:pPr eaLnBrk="1" hangingPunct="1">
              <a:spcBef>
                <a:spcPct val="0"/>
              </a:spcBef>
            </a:pPr>
            <a:r>
              <a:rPr lang="en-US" smtClean="0">
                <a:ea typeface="ＭＳ Ｐゴシック"/>
              </a:rPr>
              <a:t>Read the slide.</a:t>
            </a:r>
          </a:p>
          <a:p>
            <a:pPr eaLnBrk="1" hangingPunct="1">
              <a:spcBef>
                <a:spcPct val="0"/>
              </a:spcBef>
            </a:pPr>
            <a:r>
              <a:rPr lang="en-US" smtClean="0">
                <a:ea typeface="ＭＳ Ｐゴシック"/>
              </a:rPr>
              <a:t>Have participants pull out the cards and template from their materials bag.  They can work in their teams to put the cards in the proper boxes.</a:t>
            </a:r>
          </a:p>
        </p:txBody>
      </p:sp>
      <p:sp>
        <p:nvSpPr>
          <p:cNvPr id="111620" name="Slide Number Placeholder 3"/>
          <p:cNvSpPr>
            <a:spLocks noGrp="1"/>
          </p:cNvSpPr>
          <p:nvPr>
            <p:ph type="sldNum" sz="quarter" idx="5"/>
          </p:nvPr>
        </p:nvSpPr>
        <p:spPr bwMode="auto">
          <a:noFill/>
          <a:ln>
            <a:miter lim="800000"/>
            <a:headEnd/>
            <a:tailEnd/>
          </a:ln>
        </p:spPr>
        <p:txBody>
          <a:bodyPr/>
          <a:lstStyle/>
          <a:p>
            <a:fld id="{AED9589E-D1E4-4652-A8BB-5FDCDEACA6B9}" type="slidenum">
              <a:rPr lang="en-US" smtClean="0">
                <a:ea typeface="ＭＳ Ｐゴシック"/>
                <a:cs typeface="ＭＳ Ｐゴシック"/>
              </a:rPr>
              <a:pPr/>
              <a:t>52</a:t>
            </a:fld>
            <a:endParaRPr lang="en-US" smtClean="0">
              <a:ea typeface="ＭＳ Ｐゴシック"/>
              <a:cs typeface="ＭＳ Ｐゴシック"/>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p:spPr>
      </p:sp>
      <p:sp>
        <p:nvSpPr>
          <p:cNvPr id="1126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5 minutesAnswer Key for sort</a:t>
            </a:r>
          </a:p>
          <a:p>
            <a:pPr eaLnBrk="1" hangingPunct="1">
              <a:spcBef>
                <a:spcPct val="0"/>
              </a:spcBef>
            </a:pPr>
            <a:r>
              <a:rPr lang="en-US" smtClean="0">
                <a:ea typeface="ＭＳ Ｐゴシック"/>
              </a:rPr>
              <a:t>After participants have sorted their cards correctly call them back to their seats and begin closing remarks.</a:t>
            </a:r>
          </a:p>
          <a:p>
            <a:pPr eaLnBrk="1" hangingPunct="1">
              <a:spcBef>
                <a:spcPct val="0"/>
              </a:spcBef>
            </a:pPr>
            <a:r>
              <a:rPr lang="en-US" smtClean="0">
                <a:ea typeface="ＭＳ Ｐゴシック"/>
              </a:rPr>
              <a:t>Presenter says. Thank you so much for your hard work and participation today. The purpose for today was to walk you through the foundational practices that must be in place in order to sustain the PLC work at each site. Each school has different needs so you can be sure that all sites will have different Mission Vision Value and Goals that are unique to them. </a:t>
            </a:r>
          </a:p>
          <a:p>
            <a:pPr eaLnBrk="1" hangingPunct="1">
              <a:spcBef>
                <a:spcPct val="0"/>
              </a:spcBef>
            </a:pPr>
            <a:r>
              <a:rPr lang="en-US" smtClean="0">
                <a:ea typeface="ＭＳ Ｐゴシック"/>
              </a:rPr>
              <a:t>The activities we did today will be done at your school sites with your staff. We hope you could see the value of all  schools going through this process and hope you found this experience beneficial. </a:t>
            </a:r>
          </a:p>
        </p:txBody>
      </p:sp>
      <p:sp>
        <p:nvSpPr>
          <p:cNvPr id="112644" name="Slide Number Placeholder 3"/>
          <p:cNvSpPr>
            <a:spLocks noGrp="1"/>
          </p:cNvSpPr>
          <p:nvPr>
            <p:ph type="sldNum" sz="quarter" idx="5"/>
          </p:nvPr>
        </p:nvSpPr>
        <p:spPr bwMode="auto">
          <a:noFill/>
          <a:ln>
            <a:miter lim="800000"/>
            <a:headEnd/>
            <a:tailEnd/>
          </a:ln>
        </p:spPr>
        <p:txBody>
          <a:bodyPr/>
          <a:lstStyle/>
          <a:p>
            <a:fld id="{E8BB1AA4-C3B5-43AC-807C-84090DB3FD68}" type="slidenum">
              <a:rPr lang="en-US" smtClean="0">
                <a:ea typeface="ＭＳ Ｐゴシック"/>
                <a:cs typeface="ＭＳ Ｐゴシック"/>
              </a:rPr>
              <a:pPr/>
              <a:t>53</a:t>
            </a:fld>
            <a:endParaRPr lang="en-US" smtClean="0">
              <a:ea typeface="ＭＳ Ｐゴシック"/>
              <a:cs typeface="ＭＳ Ｐゴシック"/>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p:spPr>
      </p:sp>
      <p:sp>
        <p:nvSpPr>
          <p:cNvPr id="1136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4minutes</a:t>
            </a:r>
          </a:p>
          <a:p>
            <a:pPr eaLnBrk="1" hangingPunct="1">
              <a:spcBef>
                <a:spcPct val="0"/>
              </a:spcBef>
            </a:pPr>
            <a:r>
              <a:rPr lang="en-US" smtClean="0">
                <a:ea typeface="ＭＳ Ｐゴシック"/>
              </a:rPr>
              <a:t>Number the people in the group 1,2,3 </a:t>
            </a:r>
          </a:p>
          <a:p>
            <a:pPr eaLnBrk="1" hangingPunct="1">
              <a:spcBef>
                <a:spcPct val="0"/>
              </a:spcBef>
            </a:pPr>
            <a:r>
              <a:rPr lang="en-US" smtClean="0">
                <a:ea typeface="ＭＳ Ｐゴシック"/>
              </a:rPr>
              <a:t>Ask participants to answer the question that corresponds to their number and be ready to share-out at your table groups.</a:t>
            </a:r>
          </a:p>
          <a:p>
            <a:pPr eaLnBrk="1" hangingPunct="1">
              <a:spcBef>
                <a:spcPct val="0"/>
              </a:spcBef>
            </a:pPr>
            <a:r>
              <a:rPr lang="en-US" smtClean="0">
                <a:ea typeface="ＭＳ Ｐゴシック"/>
              </a:rPr>
              <a:t>People could volunteer to share out and after a couple of people have shared they can leave.</a:t>
            </a:r>
          </a:p>
          <a:p>
            <a:pPr eaLnBrk="1" hangingPunct="1">
              <a:spcBef>
                <a:spcPct val="0"/>
              </a:spcBef>
            </a:pPr>
            <a:endParaRPr lang="en-US" smtClean="0">
              <a:ea typeface="ＭＳ Ｐゴシック"/>
            </a:endParaRPr>
          </a:p>
        </p:txBody>
      </p:sp>
      <p:sp>
        <p:nvSpPr>
          <p:cNvPr id="113668" name="Slide Number Placeholder 3"/>
          <p:cNvSpPr>
            <a:spLocks noGrp="1"/>
          </p:cNvSpPr>
          <p:nvPr>
            <p:ph type="sldNum" sz="quarter" idx="5"/>
          </p:nvPr>
        </p:nvSpPr>
        <p:spPr bwMode="auto">
          <a:noFill/>
          <a:ln>
            <a:miter lim="800000"/>
            <a:headEnd/>
            <a:tailEnd/>
          </a:ln>
        </p:spPr>
        <p:txBody>
          <a:bodyPr/>
          <a:lstStyle/>
          <a:p>
            <a:fld id="{2D2B0F7A-F994-4437-8232-8A12FAFA28D5}" type="slidenum">
              <a:rPr lang="en-US" smtClean="0">
                <a:ea typeface="ＭＳ Ｐゴシック"/>
                <a:cs typeface="ＭＳ Ｐゴシック"/>
              </a:rPr>
              <a:pPr/>
              <a:t>54</a:t>
            </a:fld>
            <a:endParaRPr lang="en-US" smtClean="0">
              <a:ea typeface="ＭＳ Ｐゴシック"/>
              <a:cs typeface="ＭＳ Ｐゴシック"/>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p:spPr>
      </p:sp>
      <p:sp>
        <p:nvSpPr>
          <p:cNvPr id="1146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1minute</a:t>
            </a:r>
          </a:p>
          <a:p>
            <a:pPr eaLnBrk="1" hangingPunct="1">
              <a:spcBef>
                <a:spcPct val="0"/>
              </a:spcBef>
            </a:pPr>
            <a:r>
              <a:rPr lang="en-US" smtClean="0">
                <a:ea typeface="ＭＳ Ｐゴシック"/>
              </a:rPr>
              <a:t>Presenter shows participants that they met all the objectives for the day and reminds them to go to the auditorium by 1:30</a:t>
            </a:r>
          </a:p>
          <a:p>
            <a:pPr eaLnBrk="1" hangingPunct="1">
              <a:spcBef>
                <a:spcPct val="0"/>
              </a:spcBef>
            </a:pPr>
            <a:r>
              <a:rPr lang="en-US" smtClean="0">
                <a:ea typeface="ＭＳ Ｐゴシック"/>
              </a:rPr>
              <a:t>Dismiss the group to the auditorium for the video.</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Dismiss to the auditorium for the Johnny Video 1:30-2:00</a:t>
            </a:r>
          </a:p>
          <a:p>
            <a:pPr eaLnBrk="1" hangingPunct="1">
              <a:spcBef>
                <a:spcPct val="0"/>
              </a:spcBef>
            </a:pPr>
            <a:endParaRPr lang="en-US" smtClean="0">
              <a:ea typeface="ＭＳ Ｐゴシック"/>
            </a:endParaRPr>
          </a:p>
        </p:txBody>
      </p:sp>
      <p:sp>
        <p:nvSpPr>
          <p:cNvPr id="114692" name="Slide Number Placeholder 3"/>
          <p:cNvSpPr>
            <a:spLocks noGrp="1"/>
          </p:cNvSpPr>
          <p:nvPr>
            <p:ph type="sldNum" sz="quarter" idx="5"/>
          </p:nvPr>
        </p:nvSpPr>
        <p:spPr bwMode="auto">
          <a:noFill/>
          <a:ln>
            <a:miter lim="800000"/>
            <a:headEnd/>
            <a:tailEnd/>
          </a:ln>
        </p:spPr>
        <p:txBody>
          <a:bodyPr/>
          <a:lstStyle/>
          <a:p>
            <a:fld id="{88AA2174-1F32-43F1-B1DC-499E24D10ECA}" type="slidenum">
              <a:rPr lang="en-US" smtClean="0">
                <a:ea typeface="ＭＳ Ｐゴシック"/>
                <a:cs typeface="ＭＳ Ｐゴシック"/>
              </a:rPr>
              <a:pPr/>
              <a:t>55</a:t>
            </a:fld>
            <a:endParaRPr lang="en-US" smtClean="0">
              <a:ea typeface="ＭＳ Ｐゴシック"/>
              <a:cs typeface="ＭＳ Ｐゴシック"/>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Principal Greatintentions wrote this Mission Statement and presented it to her staff</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30 sec. Read Slide</a:t>
            </a:r>
          </a:p>
          <a:p>
            <a:pPr eaLnBrk="1" hangingPunct="1">
              <a:spcBef>
                <a:spcPct val="0"/>
              </a:spcBef>
            </a:pPr>
            <a:endParaRPr lang="en-US" smtClean="0">
              <a:ea typeface="ＭＳ Ｐゴシック"/>
            </a:endParaRPr>
          </a:p>
        </p:txBody>
      </p:sp>
      <p:sp>
        <p:nvSpPr>
          <p:cNvPr id="70660" name="Slide Number Placeholder 3"/>
          <p:cNvSpPr>
            <a:spLocks noGrp="1"/>
          </p:cNvSpPr>
          <p:nvPr>
            <p:ph type="sldNum" sz="quarter" idx="5"/>
          </p:nvPr>
        </p:nvSpPr>
        <p:spPr bwMode="auto">
          <a:noFill/>
          <a:ln>
            <a:miter lim="800000"/>
            <a:headEnd/>
            <a:tailEnd/>
          </a:ln>
        </p:spPr>
        <p:txBody>
          <a:bodyPr/>
          <a:lstStyle/>
          <a:p>
            <a:fld id="{9F062FD3-0686-41D1-B9AC-7869D29809DD}" type="slidenum">
              <a:rPr lang="en-US" smtClean="0">
                <a:ea typeface="ＭＳ Ｐゴシック"/>
                <a:cs typeface="ＭＳ Ｐゴシック"/>
              </a:rPr>
              <a:pPr/>
              <a:t>5</a:t>
            </a:fld>
            <a:endParaRPr lang="en-US" smtClean="0">
              <a:ea typeface="ＭＳ Ｐゴシック"/>
              <a:cs typeface="ＭＳ Ｐゴシック"/>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1min</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Read slide</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So after receiving this feedback, the principal agreed that the mission statement should be revised to include and address the various beliefs and concerns of the staff.</a:t>
            </a:r>
          </a:p>
        </p:txBody>
      </p:sp>
      <p:sp>
        <p:nvSpPr>
          <p:cNvPr id="71684" name="Slide Number Placeholder 3"/>
          <p:cNvSpPr>
            <a:spLocks noGrp="1"/>
          </p:cNvSpPr>
          <p:nvPr>
            <p:ph type="sldNum" sz="quarter" idx="5"/>
          </p:nvPr>
        </p:nvSpPr>
        <p:spPr bwMode="auto">
          <a:noFill/>
          <a:ln>
            <a:miter lim="800000"/>
            <a:headEnd/>
            <a:tailEnd/>
          </a:ln>
        </p:spPr>
        <p:txBody>
          <a:bodyPr/>
          <a:lstStyle/>
          <a:p>
            <a:fld id="{BE237485-211C-4557-A899-40A525B9D9EE}" type="slidenum">
              <a:rPr lang="en-US" smtClean="0">
                <a:ea typeface="ＭＳ Ｐゴシック"/>
                <a:cs typeface="ＭＳ Ｐゴシック"/>
              </a:rPr>
              <a:pPr/>
              <a:t>6</a:t>
            </a:fld>
            <a:endParaRPr lang="en-US" smtClean="0">
              <a:ea typeface="ＭＳ Ｐゴシック"/>
              <a:cs typeface="ＭＳ Ｐゴシック"/>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30 seconds </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So as a staff they came up with this new Mission Statement</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Read slide.</a:t>
            </a:r>
          </a:p>
          <a:p>
            <a:pPr eaLnBrk="1" hangingPunct="1">
              <a:spcBef>
                <a:spcPct val="0"/>
              </a:spcBef>
            </a:pPr>
            <a:endParaRPr lang="en-US" smtClean="0">
              <a:ea typeface="ＭＳ Ｐゴシック"/>
            </a:endParaRPr>
          </a:p>
        </p:txBody>
      </p:sp>
      <p:sp>
        <p:nvSpPr>
          <p:cNvPr id="72708" name="Slide Number Placeholder 3"/>
          <p:cNvSpPr>
            <a:spLocks noGrp="1"/>
          </p:cNvSpPr>
          <p:nvPr>
            <p:ph type="sldNum" sz="quarter" idx="5"/>
          </p:nvPr>
        </p:nvSpPr>
        <p:spPr bwMode="auto">
          <a:noFill/>
          <a:ln>
            <a:miter lim="800000"/>
            <a:headEnd/>
            <a:tailEnd/>
          </a:ln>
        </p:spPr>
        <p:txBody>
          <a:bodyPr/>
          <a:lstStyle/>
          <a:p>
            <a:fld id="{16F1F1C5-9CFD-418A-8690-B332F095B111}" type="slidenum">
              <a:rPr lang="en-US" smtClean="0">
                <a:ea typeface="ＭＳ Ｐゴシック"/>
                <a:cs typeface="ＭＳ Ｐゴシック"/>
              </a:rPr>
              <a:pPr/>
              <a:t>7</a:t>
            </a:fld>
            <a:endParaRPr lang="en-US" smtClean="0">
              <a:ea typeface="ＭＳ Ｐゴシック"/>
              <a:cs typeface="ＭＳ Ｐゴシック"/>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rPr>
              <a:t>4 minutes including sharing </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Read slide</a:t>
            </a:r>
          </a:p>
          <a:p>
            <a:pPr eaLnBrk="1" hangingPunct="1">
              <a:spcBef>
                <a:spcPct val="0"/>
              </a:spcBef>
            </a:pPr>
            <a:r>
              <a:rPr lang="en-US" smtClean="0">
                <a:ea typeface="ＭＳ Ｐゴシック"/>
              </a:rPr>
              <a:t>Allow time for elbow partners to discuss answers to two posed questions..</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Invite participants to share out answers to both questions…</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All the things you have mentioned did play a role in how the staff reacted and why the principal’s efforts were unsuccessful.. We surely can learn from Principal Greatintentions. </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During our next several sessions we will consider strategies that lay a strong  PLC foundation by creating shared mission, vision, values/collective commitments and goals. </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It is so important that we come together to share a common language and understanding of how to grow this process in our district and at our schools. This scenario confirms the idea that a PLC is not a program that can be simply implemented but is a collaborative effort and initiative that gets to the heart of our school culture and beliefs. </a:t>
            </a:r>
          </a:p>
          <a:p>
            <a:pPr eaLnBrk="1" hangingPunct="1">
              <a:spcBef>
                <a:spcPct val="0"/>
              </a:spcBef>
            </a:pPr>
            <a:endParaRPr lang="en-US" smtClean="0">
              <a:ea typeface="ＭＳ Ｐゴシック"/>
            </a:endParaRPr>
          </a:p>
          <a:p>
            <a:pPr eaLnBrk="1" hangingPunct="1">
              <a:spcBef>
                <a:spcPct val="0"/>
              </a:spcBef>
            </a:pPr>
            <a:r>
              <a:rPr lang="en-US" smtClean="0">
                <a:ea typeface="ＭＳ Ｐゴシック"/>
              </a:rPr>
              <a:t>As we create a professional learning communities in MCPS, we must be ready to confront two critical questions regarding </a:t>
            </a:r>
            <a:r>
              <a:rPr lang="en-US" altLang="en-US" smtClean="0">
                <a:ea typeface="ＭＳ Ｐゴシック"/>
              </a:rPr>
              <a:t>“</a:t>
            </a:r>
            <a:r>
              <a:rPr lang="en-US" smtClean="0">
                <a:ea typeface="ＭＳ Ｐゴシック"/>
              </a:rPr>
              <a:t>how we do business</a:t>
            </a:r>
            <a:r>
              <a:rPr lang="en-US" altLang="en-US" smtClean="0">
                <a:ea typeface="ＭＳ Ｐゴシック"/>
              </a:rPr>
              <a:t>”.</a:t>
            </a:r>
            <a:endParaRPr lang="en-US" smtClean="0">
              <a:ea typeface="ＭＳ Ｐゴシック"/>
            </a:endParaRPr>
          </a:p>
        </p:txBody>
      </p:sp>
      <p:sp>
        <p:nvSpPr>
          <p:cNvPr id="73732" name="Slide Number Placeholder 3"/>
          <p:cNvSpPr>
            <a:spLocks noGrp="1"/>
          </p:cNvSpPr>
          <p:nvPr>
            <p:ph type="sldNum" sz="quarter" idx="5"/>
          </p:nvPr>
        </p:nvSpPr>
        <p:spPr bwMode="auto">
          <a:noFill/>
          <a:ln>
            <a:miter lim="800000"/>
            <a:headEnd/>
            <a:tailEnd/>
          </a:ln>
        </p:spPr>
        <p:txBody>
          <a:bodyPr/>
          <a:lstStyle/>
          <a:p>
            <a:fld id="{1C8959D3-348D-4C4C-B34A-261A97860A7D}" type="slidenum">
              <a:rPr lang="en-US" smtClean="0">
                <a:ea typeface="ＭＳ Ｐゴシック"/>
                <a:cs typeface="ＭＳ Ｐゴシック"/>
              </a:rPr>
              <a:pPr/>
              <a:t>8</a:t>
            </a:fld>
            <a:endParaRPr lang="en-US" smtClean="0">
              <a:ea typeface="ＭＳ Ｐゴシック"/>
              <a:cs typeface="ＭＳ Ｐゴシック"/>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80000"/>
              </a:lnSpc>
              <a:spcBef>
                <a:spcPct val="0"/>
              </a:spcBef>
            </a:pPr>
            <a:r>
              <a:rPr lang="en-US" sz="1400" smtClean="0">
                <a:ea typeface="ＭＳ Ｐゴシック"/>
              </a:rPr>
              <a:t>2 minutes</a:t>
            </a:r>
          </a:p>
          <a:p>
            <a:pPr eaLnBrk="1" hangingPunct="1">
              <a:lnSpc>
                <a:spcPct val="80000"/>
              </a:lnSpc>
              <a:spcBef>
                <a:spcPct val="0"/>
              </a:spcBef>
            </a:pPr>
            <a:r>
              <a:rPr lang="en-US" sz="1400" smtClean="0">
                <a:ea typeface="ＭＳ Ｐゴシック"/>
              </a:rPr>
              <a:t>DuFour says…. (Read first bulleted quote)… If we think….</a:t>
            </a:r>
          </a:p>
          <a:p>
            <a:pPr eaLnBrk="1" hangingPunct="1">
              <a:lnSpc>
                <a:spcPct val="80000"/>
              </a:lnSpc>
              <a:spcBef>
                <a:spcPct val="0"/>
              </a:spcBef>
            </a:pPr>
            <a:endParaRPr lang="en-US" sz="1400" smtClean="0">
              <a:ea typeface="ＭＳ Ｐゴシック"/>
            </a:endParaRPr>
          </a:p>
          <a:p>
            <a:pPr eaLnBrk="1" hangingPunct="1">
              <a:lnSpc>
                <a:spcPct val="80000"/>
              </a:lnSpc>
              <a:spcBef>
                <a:spcPct val="0"/>
              </a:spcBef>
            </a:pPr>
            <a:r>
              <a:rPr lang="en-US" sz="1400" smtClean="0">
                <a:ea typeface="ＭＳ Ｐゴシック"/>
              </a:rPr>
              <a:t>Two critical questions must be considered…(Read questions)</a:t>
            </a:r>
          </a:p>
          <a:p>
            <a:pPr eaLnBrk="1" hangingPunct="1">
              <a:lnSpc>
                <a:spcPct val="80000"/>
              </a:lnSpc>
              <a:spcBef>
                <a:spcPct val="0"/>
              </a:spcBef>
            </a:pPr>
            <a:endParaRPr lang="en-US" sz="1400" smtClean="0">
              <a:ea typeface="ＭＳ Ｐゴシック"/>
            </a:endParaRPr>
          </a:p>
          <a:p>
            <a:pPr eaLnBrk="1" hangingPunct="1">
              <a:lnSpc>
                <a:spcPct val="80000"/>
              </a:lnSpc>
              <a:spcBef>
                <a:spcPct val="0"/>
              </a:spcBef>
            </a:pPr>
            <a:r>
              <a:rPr lang="en-US" sz="1400" smtClean="0">
                <a:ea typeface="ＭＳ Ｐゴシック"/>
              </a:rPr>
              <a:t>As we learned from Principal Greatintentions there has to be a cultural shift that takes place which is more than just the word-smithing of a new mission statement.  </a:t>
            </a:r>
          </a:p>
          <a:p>
            <a:pPr eaLnBrk="1" hangingPunct="1">
              <a:lnSpc>
                <a:spcPct val="80000"/>
              </a:lnSpc>
              <a:spcBef>
                <a:spcPct val="0"/>
              </a:spcBef>
            </a:pPr>
            <a:endParaRPr lang="en-US" sz="1400" smtClean="0">
              <a:ea typeface="ＭＳ Ｐゴシック"/>
            </a:endParaRPr>
          </a:p>
          <a:p>
            <a:pPr eaLnBrk="1" hangingPunct="1">
              <a:lnSpc>
                <a:spcPct val="80000"/>
              </a:lnSpc>
              <a:spcBef>
                <a:spcPct val="0"/>
              </a:spcBef>
            </a:pPr>
            <a:r>
              <a:rPr lang="en-US" sz="1400" smtClean="0">
                <a:ea typeface="ＭＳ Ｐゴシック"/>
              </a:rPr>
              <a:t>On our journey to cultivating a Professional Learning Community in MCPS and at each site it is not enough to simply have the systems and procedures in place. </a:t>
            </a:r>
          </a:p>
          <a:p>
            <a:pPr eaLnBrk="1" hangingPunct="1">
              <a:lnSpc>
                <a:spcPct val="80000"/>
              </a:lnSpc>
              <a:spcBef>
                <a:spcPct val="0"/>
              </a:spcBef>
            </a:pPr>
            <a:endParaRPr lang="en-US" sz="1400" smtClean="0">
              <a:ea typeface="ＭＳ Ｐゴシック"/>
            </a:endParaRPr>
          </a:p>
          <a:p>
            <a:pPr eaLnBrk="1" hangingPunct="1">
              <a:lnSpc>
                <a:spcPct val="80000"/>
              </a:lnSpc>
              <a:spcBef>
                <a:spcPct val="0"/>
              </a:spcBef>
            </a:pPr>
            <a:r>
              <a:rPr lang="en-US" sz="1400" smtClean="0">
                <a:ea typeface="ＭＳ Ｐゴシック"/>
              </a:rPr>
              <a:t>It really means a cultural shift must take place. Many of the discussions, activities and work we will do today and over the next several weeks will help us answer these two questions and provide us with the structures needed to recreate this work at our own school sites. </a:t>
            </a:r>
          </a:p>
          <a:p>
            <a:pPr eaLnBrk="1" hangingPunct="1">
              <a:lnSpc>
                <a:spcPct val="80000"/>
              </a:lnSpc>
              <a:spcBef>
                <a:spcPct val="0"/>
              </a:spcBef>
            </a:pPr>
            <a:endParaRPr lang="en-US" sz="1400" smtClean="0">
              <a:ea typeface="ＭＳ Ｐゴシック"/>
            </a:endParaRPr>
          </a:p>
          <a:p>
            <a:pPr eaLnBrk="1" hangingPunct="1">
              <a:lnSpc>
                <a:spcPct val="80000"/>
              </a:lnSpc>
              <a:spcBef>
                <a:spcPct val="0"/>
              </a:spcBef>
            </a:pPr>
            <a:r>
              <a:rPr lang="en-US" sz="1400" smtClean="0">
                <a:ea typeface="ＭＳ Ｐゴシック"/>
              </a:rPr>
              <a:t>As DuFour researched various schools and studied the various cultures and school communities he realized that most schools fell within 4 different schools of thought.</a:t>
            </a:r>
          </a:p>
        </p:txBody>
      </p:sp>
      <p:sp>
        <p:nvSpPr>
          <p:cNvPr id="74756" name="Slide Number Placeholder 3"/>
          <p:cNvSpPr>
            <a:spLocks noGrp="1"/>
          </p:cNvSpPr>
          <p:nvPr>
            <p:ph type="sldNum" sz="quarter" idx="5"/>
          </p:nvPr>
        </p:nvSpPr>
        <p:spPr bwMode="auto">
          <a:noFill/>
          <a:ln>
            <a:miter lim="800000"/>
            <a:headEnd/>
            <a:tailEnd/>
          </a:ln>
        </p:spPr>
        <p:txBody>
          <a:bodyPr/>
          <a:lstStyle/>
          <a:p>
            <a:fld id="{58BBCEFD-491A-41AC-9947-1B8A1B6CC86A}" type="slidenum">
              <a:rPr lang="en-US" smtClean="0">
                <a:ea typeface="ＭＳ Ｐゴシック"/>
                <a:cs typeface="ＭＳ Ｐゴシック"/>
              </a:rPr>
              <a:pPr/>
              <a:t>9</a:t>
            </a:fld>
            <a:endParaRPr lang="en-US" smtClean="0">
              <a:ea typeface="ＭＳ Ｐゴシック"/>
              <a:cs typeface="ＭＳ Ｐゴシック"/>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BFF60F79-F3C1-4B46-9491-D2ACB4AF1C29}" type="datetime1">
              <a:rPr lang="en-US"/>
              <a:pPr>
                <a:defRPr/>
              </a:pPr>
              <a:t>1/8/2013</a:t>
            </a:fld>
            <a:endParaRPr lang="en-US"/>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US"/>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FDD74C98-BAE1-4DFC-8D0F-3236197072E4}"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07F2BA75-E949-43F4-90E5-6DC0BE992F1C}" type="datetime1">
              <a:rPr lang="en-US"/>
              <a:pPr>
                <a:defRPr/>
              </a:pPr>
              <a:t>1/8/2013</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1B19E8FA-B850-404E-8871-661CE9FB699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FBDDF0B3-295E-4A65-8E79-D63F68FDD86E}" type="datetime1">
              <a:rPr lang="en-US"/>
              <a:pPr>
                <a:defRPr/>
              </a:pPr>
              <a:t>1/8/2013</a:t>
            </a:fld>
            <a:endParaRPr lang="en-US"/>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A7EDE67C-A2CF-432F-9B81-4A8B9B37D987}"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5679616B-E154-478C-89CF-B659EDC98CB4}" type="datetime1">
              <a:rPr lang="en-US"/>
              <a:pPr>
                <a:defRPr/>
              </a:pPr>
              <a:t>1/8/2013</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2DDCAEEB-8142-4E5D-9164-54F47052CB9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fld id="{11224B31-06D1-48B5-9BFD-5DA3CE6F780D}" type="datetime1">
              <a:rPr lang="en-US"/>
              <a:pPr>
                <a:defRPr/>
              </a:pPr>
              <a:t>1/8/2013</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lvl1pPr>
          </a:lstStyle>
          <a:p>
            <a:pPr>
              <a:defRPr/>
            </a:pPr>
            <a:fld id="{887B5632-238A-4063-A8D2-57E228CC22FE}" type="slidenum">
              <a:rPr lang="en-US"/>
              <a:pPr>
                <a:defRPr/>
              </a:pPr>
              <a:t>‹#›</a:t>
            </a:fld>
            <a:endParaRPr lang="en-US"/>
          </a:p>
        </p:txBody>
      </p:sp>
      <p:sp>
        <p:nvSpPr>
          <p:cNvPr id="9" name="Footer Placeholder 13"/>
          <p:cNvSpPr>
            <a:spLocks noGrp="1"/>
          </p:cNvSpPr>
          <p:nvPr>
            <p:ph type="ftr" sz="quarter" idx="12"/>
          </p:nvPr>
        </p:nvSpPr>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a:lstStyle>
            <a:lvl1pPr>
              <a:defRPr/>
            </a:lvl1pPr>
          </a:lstStyle>
          <a:p>
            <a:pPr>
              <a:defRPr/>
            </a:pPr>
            <a:fld id="{482CAD6C-47F5-497B-89D7-B3EB043A1F8F}" type="datetime1">
              <a:rPr lang="en-US"/>
              <a:pPr>
                <a:defRPr/>
              </a:pPr>
              <a:t>1/8/2013</a:t>
            </a:fld>
            <a:endParaRPr lang="en-US"/>
          </a:p>
        </p:txBody>
      </p:sp>
      <p:sp>
        <p:nvSpPr>
          <p:cNvPr id="6" name="Slide Number Placeholder 9"/>
          <p:cNvSpPr>
            <a:spLocks noGrp="1"/>
          </p:cNvSpPr>
          <p:nvPr>
            <p:ph type="sldNum" sz="quarter" idx="11"/>
          </p:nvPr>
        </p:nvSpPr>
        <p:spPr/>
        <p:txBody>
          <a:bodyPr/>
          <a:lstStyle>
            <a:lvl1pPr>
              <a:defRPr/>
            </a:lvl1pPr>
          </a:lstStyle>
          <a:p>
            <a:pPr>
              <a:defRPr/>
            </a:pPr>
            <a:fld id="{5DD288BF-11BA-4141-8557-FEBAFABDAF26}"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a:lstStyle>
            <a:lvl1pPr>
              <a:defRPr/>
            </a:lvl1pPr>
          </a:lstStyle>
          <a:p>
            <a:pPr>
              <a:defRPr/>
            </a:pPr>
            <a:fld id="{1C1F0F60-4559-43EA-B04A-A54863ADF1C1}" type="datetime1">
              <a:rPr lang="en-US"/>
              <a:pPr>
                <a:defRPr/>
              </a:pPr>
              <a:t>1/8/2013</a:t>
            </a:fld>
            <a:endParaRPr lang="en-US"/>
          </a:p>
        </p:txBody>
      </p:sp>
      <p:sp>
        <p:nvSpPr>
          <p:cNvPr id="8" name="Slide Number Placeholder 11"/>
          <p:cNvSpPr>
            <a:spLocks noGrp="1"/>
          </p:cNvSpPr>
          <p:nvPr>
            <p:ph type="sldNum" sz="quarter" idx="11"/>
          </p:nvPr>
        </p:nvSpPr>
        <p:spPr/>
        <p:txBody>
          <a:bodyPr/>
          <a:lstStyle>
            <a:lvl1pPr>
              <a:defRPr/>
            </a:lvl1pPr>
          </a:lstStyle>
          <a:p>
            <a:pPr>
              <a:defRPr/>
            </a:pPr>
            <a:fld id="{D1F0368E-C101-45C3-9C5E-C3CA36661379}"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9D7A4B6C-72F9-4954-9C94-81F1E86BEBB2}" type="datetime1">
              <a:rPr lang="en-US"/>
              <a:pPr>
                <a:defRPr/>
              </a:pPr>
              <a:t>1/8/2013</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7924750A-1CB7-46FF-985D-3A98264DD78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5DA58985-F5E4-4DF3-8DD9-78A89DD54F25}" type="datetime1">
              <a:rPr lang="en-US"/>
              <a:pPr>
                <a:defRPr/>
              </a:pPr>
              <a:t>1/8/2013</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4DFF780A-690A-421F-BA84-6D018E3927E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83E0D90B-A293-4A29-81B7-DED7843EB832}" type="datetime1">
              <a:rPr lang="en-US"/>
              <a:pPr>
                <a:defRPr/>
              </a:pPr>
              <a:t>1/8/2013</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439F8BB1-C45A-4705-8F5C-4C87F51F86A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a:lstStyle>
            <a:lvl1pPr>
              <a:defRPr/>
            </a:lvl1pPr>
          </a:lstStyle>
          <a:p>
            <a:pPr>
              <a:defRPr/>
            </a:pPr>
            <a:fld id="{3BDB56FA-8307-448F-A81D-422F2AAFCC2E}" type="datetime1">
              <a:rPr lang="en-US"/>
              <a:pPr>
                <a:defRPr/>
              </a:pPr>
              <a:t>1/8/2013</a:t>
            </a:fld>
            <a:endParaRPr lang="en-US"/>
          </a:p>
        </p:txBody>
      </p:sp>
      <p:sp>
        <p:nvSpPr>
          <p:cNvPr id="10" name="Slide Number Placeholder 12"/>
          <p:cNvSpPr>
            <a:spLocks noGrp="1"/>
          </p:cNvSpPr>
          <p:nvPr>
            <p:ph type="sldNum" sz="quarter" idx="11"/>
          </p:nvPr>
        </p:nvSpPr>
        <p:spPr>
          <a:xfrm>
            <a:off x="0" y="4667250"/>
            <a:ext cx="1447800" cy="663575"/>
          </a:xfrm>
        </p:spPr>
        <p:txBody>
          <a:bodyPr/>
          <a:lstStyle>
            <a:lvl1pPr>
              <a:defRPr sz="2800"/>
            </a:lvl1pPr>
          </a:lstStyle>
          <a:p>
            <a:pPr>
              <a:defRPr/>
            </a:pPr>
            <a:fld id="{77EC4A75-3634-4847-836B-B30FB4457DAA}" type="slidenum">
              <a:rPr lang="en-US"/>
              <a:pPr>
                <a:defRPr/>
              </a:pPr>
              <a:t>‹#›</a:t>
            </a:fld>
            <a:endParaRPr 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wrap="square" lIns="91440" tIns="45720" rIns="91440" bIns="45720" numCol="1" anchor="ctr" anchorCtr="0" compatLnSpc="1">
            <a:prstTxWarp prst="textNoShape">
              <a:avLst/>
            </a:prstTxWarp>
          </a:bodyPr>
          <a:lstStyle>
            <a:lvl1pPr>
              <a:defRPr sz="1400">
                <a:solidFill>
                  <a:schemeClr val="tx2"/>
                </a:solidFill>
                <a:ea typeface="ＭＳ Ｐゴシック" pitchFamily="80" charset="-128"/>
                <a:cs typeface="+mn-cs"/>
              </a:defRPr>
            </a:lvl1pPr>
          </a:lstStyle>
          <a:p>
            <a:pPr>
              <a:defRPr/>
            </a:pPr>
            <a:fld id="{682298A2-7059-478E-9CB9-DF5E5034A346}" type="datetime1">
              <a:rPr lang="en-US"/>
              <a:pPr>
                <a:defRPr/>
              </a:pPr>
              <a:t>1/8/2013</a:t>
            </a:fld>
            <a:endParaRPr lang="en-US"/>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fontAlgn="auto" latinLnBrk="0" hangingPunct="1">
              <a:spcBef>
                <a:spcPts val="0"/>
              </a:spcBef>
              <a:spcAft>
                <a:spcPts val="0"/>
              </a:spcAft>
              <a:defRPr kumimoji="0" sz="1400">
                <a:solidFill>
                  <a:schemeClr val="tx2"/>
                </a:solidFill>
                <a:latin typeface="+mn-lt"/>
                <a:ea typeface="+mn-ea"/>
                <a:cs typeface="+mn-cs"/>
              </a:defRPr>
            </a:lvl1pPr>
          </a:lstStyle>
          <a:p>
            <a:pPr>
              <a:defRPr/>
            </a:pPr>
            <a:endParaRPr lang="en-US"/>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wrap="square" lIns="91440" tIns="45720" rIns="91440" bIns="45720" numCol="1" anchor="ctr" anchorCtr="0" compatLnSpc="1">
            <a:prstTxWarp prst="textNoShape">
              <a:avLst/>
            </a:prstTxWarp>
            <a:normAutofit/>
          </a:bodyPr>
          <a:lstStyle>
            <a:lvl1pPr algn="ctr">
              <a:defRPr sz="1400" b="1">
                <a:solidFill>
                  <a:srgbClr val="FFFFFF"/>
                </a:solidFill>
                <a:ea typeface="ＭＳ Ｐゴシック" pitchFamily="80" charset="-128"/>
                <a:cs typeface="+mn-cs"/>
              </a:defRPr>
            </a:lvl1pPr>
          </a:lstStyle>
          <a:p>
            <a:pPr>
              <a:defRPr/>
            </a:pPr>
            <a:fld id="{D6848EF6-EFA5-48EB-970A-B93A1C483E2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92" r:id="rId1"/>
    <p:sldLayoutId id="2147483888" r:id="rId2"/>
    <p:sldLayoutId id="2147483893" r:id="rId3"/>
    <p:sldLayoutId id="2147483894" r:id="rId4"/>
    <p:sldLayoutId id="2147483895" r:id="rId5"/>
    <p:sldLayoutId id="2147483889" r:id="rId6"/>
    <p:sldLayoutId id="2147483896" r:id="rId7"/>
    <p:sldLayoutId id="2147483890" r:id="rId8"/>
    <p:sldLayoutId id="2147483897" r:id="rId9"/>
    <p:sldLayoutId id="2147483891" r:id="rId10"/>
    <p:sldLayoutId id="2147483898" r:id="rId11"/>
  </p:sldLayoutIdLst>
  <p:hf hdr="0" ftr="0" dt="0"/>
  <p:txStyles>
    <p:titleStyle>
      <a:lvl1pPr algn="l" rtl="0" eaLnBrk="0" fontAlgn="base" hangingPunct="0">
        <a:spcBef>
          <a:spcPct val="0"/>
        </a:spcBef>
        <a:spcAft>
          <a:spcPct val="0"/>
        </a:spcAft>
        <a:defRPr sz="4400" kern="1200">
          <a:solidFill>
            <a:schemeClr val="tx2"/>
          </a:solidFill>
          <a:latin typeface="+mj-lt"/>
          <a:ea typeface="ＭＳ Ｐゴシック" pitchFamily="80" charset="-128"/>
          <a:cs typeface="ＭＳ Ｐゴシック"/>
        </a:defRPr>
      </a:lvl1pPr>
      <a:lvl2pPr algn="l" rtl="0" eaLnBrk="0" fontAlgn="base" hangingPunct="0">
        <a:spcBef>
          <a:spcPct val="0"/>
        </a:spcBef>
        <a:spcAft>
          <a:spcPct val="0"/>
        </a:spcAft>
        <a:defRPr sz="4400">
          <a:solidFill>
            <a:schemeClr val="tx2"/>
          </a:solidFill>
          <a:latin typeface="Tw Cen MT" pitchFamily="34" charset="0"/>
          <a:ea typeface="ＭＳ Ｐゴシック" pitchFamily="80" charset="-128"/>
          <a:cs typeface="ＭＳ Ｐゴシック"/>
        </a:defRPr>
      </a:lvl2pPr>
      <a:lvl3pPr algn="l" rtl="0" eaLnBrk="0" fontAlgn="base" hangingPunct="0">
        <a:spcBef>
          <a:spcPct val="0"/>
        </a:spcBef>
        <a:spcAft>
          <a:spcPct val="0"/>
        </a:spcAft>
        <a:defRPr sz="4400">
          <a:solidFill>
            <a:schemeClr val="tx2"/>
          </a:solidFill>
          <a:latin typeface="Tw Cen MT" pitchFamily="34" charset="0"/>
          <a:ea typeface="ＭＳ Ｐゴシック" pitchFamily="80" charset="-128"/>
          <a:cs typeface="ＭＳ Ｐゴシック"/>
        </a:defRPr>
      </a:lvl3pPr>
      <a:lvl4pPr algn="l" rtl="0" eaLnBrk="0" fontAlgn="base" hangingPunct="0">
        <a:spcBef>
          <a:spcPct val="0"/>
        </a:spcBef>
        <a:spcAft>
          <a:spcPct val="0"/>
        </a:spcAft>
        <a:defRPr sz="4400">
          <a:solidFill>
            <a:schemeClr val="tx2"/>
          </a:solidFill>
          <a:latin typeface="Tw Cen MT" pitchFamily="34" charset="0"/>
          <a:ea typeface="ＭＳ Ｐゴシック" pitchFamily="80" charset="-128"/>
          <a:cs typeface="ＭＳ Ｐゴシック"/>
        </a:defRPr>
      </a:lvl4pPr>
      <a:lvl5pPr algn="l" rtl="0" eaLnBrk="0" fontAlgn="base" hangingPunct="0">
        <a:spcBef>
          <a:spcPct val="0"/>
        </a:spcBef>
        <a:spcAft>
          <a:spcPct val="0"/>
        </a:spcAft>
        <a:defRPr sz="4400">
          <a:solidFill>
            <a:schemeClr val="tx2"/>
          </a:solidFill>
          <a:latin typeface="Tw Cen MT" pitchFamily="34" charset="0"/>
          <a:ea typeface="ＭＳ Ｐゴシック" pitchFamily="80" charset="-128"/>
          <a:cs typeface="ＭＳ Ｐゴシック"/>
        </a:defRPr>
      </a:lvl5pPr>
      <a:lvl6pPr marL="457200" algn="l" rtl="0" fontAlgn="base">
        <a:spcBef>
          <a:spcPct val="0"/>
        </a:spcBef>
        <a:spcAft>
          <a:spcPct val="0"/>
        </a:spcAft>
        <a:defRPr sz="4400">
          <a:solidFill>
            <a:schemeClr val="tx2"/>
          </a:solidFill>
          <a:latin typeface="Tw Cen MT" pitchFamily="34" charset="0"/>
          <a:ea typeface="ＭＳ Ｐゴシック" pitchFamily="80" charset="-128"/>
        </a:defRPr>
      </a:lvl6pPr>
      <a:lvl7pPr marL="914400" algn="l" rtl="0" fontAlgn="base">
        <a:spcBef>
          <a:spcPct val="0"/>
        </a:spcBef>
        <a:spcAft>
          <a:spcPct val="0"/>
        </a:spcAft>
        <a:defRPr sz="4400">
          <a:solidFill>
            <a:schemeClr val="tx2"/>
          </a:solidFill>
          <a:latin typeface="Tw Cen MT" pitchFamily="34" charset="0"/>
          <a:ea typeface="ＭＳ Ｐゴシック" pitchFamily="80" charset="-128"/>
        </a:defRPr>
      </a:lvl7pPr>
      <a:lvl8pPr marL="1371600" algn="l" rtl="0" fontAlgn="base">
        <a:spcBef>
          <a:spcPct val="0"/>
        </a:spcBef>
        <a:spcAft>
          <a:spcPct val="0"/>
        </a:spcAft>
        <a:defRPr sz="4400">
          <a:solidFill>
            <a:schemeClr val="tx2"/>
          </a:solidFill>
          <a:latin typeface="Tw Cen MT" pitchFamily="34" charset="0"/>
          <a:ea typeface="ＭＳ Ｐゴシック" pitchFamily="80" charset="-128"/>
        </a:defRPr>
      </a:lvl8pPr>
      <a:lvl9pPr marL="1828800" algn="l" rtl="0" fontAlgn="base">
        <a:spcBef>
          <a:spcPct val="0"/>
        </a:spcBef>
        <a:spcAft>
          <a:spcPct val="0"/>
        </a:spcAft>
        <a:defRPr sz="4400">
          <a:solidFill>
            <a:schemeClr val="tx2"/>
          </a:solidFill>
          <a:latin typeface="Tw Cen MT" pitchFamily="34" charset="0"/>
          <a:ea typeface="ＭＳ Ｐゴシック" pitchFamily="80" charset="-128"/>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ＭＳ Ｐゴシック" pitchFamily="80" charset="-128"/>
          <a:cs typeface="ＭＳ Ｐゴシック"/>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ＭＳ Ｐゴシック" pitchFamily="80" charset="-128"/>
          <a:cs typeface="ＭＳ Ｐゴシック"/>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ＭＳ Ｐゴシック" pitchFamily="80" charset="-128"/>
          <a:cs typeface="ＭＳ Ｐゴシック"/>
        </a:defRPr>
      </a:lvl3pPr>
      <a:lvl4pPr marL="1371600" indent="-228600" algn="l" rtl="0" eaLnBrk="0" fontAlgn="base" hangingPunct="0">
        <a:spcBef>
          <a:spcPts val="400"/>
        </a:spcBef>
        <a:spcAft>
          <a:spcPct val="0"/>
        </a:spcAft>
        <a:buClr>
          <a:srgbClr val="A5AB81"/>
        </a:buClr>
        <a:buSzPct val="75000"/>
        <a:buFont typeface="Wingdings" pitchFamily="2" charset="2"/>
        <a:buChar char=""/>
        <a:defRPr sz="2000" kern="1200">
          <a:solidFill>
            <a:schemeClr val="tx1"/>
          </a:solidFill>
          <a:latin typeface="+mn-lt"/>
          <a:ea typeface="ＭＳ Ｐゴシック" pitchFamily="80" charset="-128"/>
          <a:cs typeface="ＭＳ Ｐゴシック"/>
        </a:defRPr>
      </a:lvl4pPr>
      <a:lvl5pPr marL="1828800" indent="-228600" algn="l" rtl="0" eaLnBrk="0" fontAlgn="base" hangingPunct="0">
        <a:spcBef>
          <a:spcPts val="400"/>
        </a:spcBef>
        <a:spcAft>
          <a:spcPct val="0"/>
        </a:spcAft>
        <a:buClr>
          <a:srgbClr val="D8B25C"/>
        </a:buClr>
        <a:buSzPct val="65000"/>
        <a:buFont typeface="Wingdings" pitchFamily="2" charset="2"/>
        <a:buChar char=""/>
        <a:defRPr sz="2000" kern="1200">
          <a:solidFill>
            <a:schemeClr val="tx1"/>
          </a:solidFill>
          <a:latin typeface="+mn-lt"/>
          <a:ea typeface="ＭＳ Ｐゴシック" pitchFamily="80" charset="-128"/>
          <a:cs typeface="ＭＳ Ｐゴシック"/>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3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www.allthingsplc.info/"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62200" y="696913"/>
            <a:ext cx="6477000" cy="5170487"/>
          </a:xfrm>
        </p:spPr>
        <p:txBody>
          <a:bodyPr>
            <a:noAutofit/>
          </a:bodyPr>
          <a:lstStyle/>
          <a:p>
            <a:pPr algn="ctr" eaLnBrk="1" fontAlgn="auto" hangingPunct="1">
              <a:spcAft>
                <a:spcPts val="0"/>
              </a:spcAft>
              <a:defRPr/>
            </a:pPr>
            <a:r>
              <a:rPr lang="en-US" sz="7600" dirty="0" smtClean="0">
                <a:ea typeface="+mj-ea"/>
                <a:cs typeface="+mj-cs"/>
              </a:rPr>
              <a:t>Mission,</a:t>
            </a:r>
            <a:br>
              <a:rPr lang="en-US" sz="7600" dirty="0" smtClean="0">
                <a:ea typeface="+mj-ea"/>
                <a:cs typeface="+mj-cs"/>
              </a:rPr>
            </a:br>
            <a:r>
              <a:rPr lang="en-US" sz="7600" dirty="0" smtClean="0">
                <a:ea typeface="+mj-ea"/>
                <a:cs typeface="+mj-cs"/>
              </a:rPr>
              <a:t>Vision, </a:t>
            </a:r>
            <a:br>
              <a:rPr lang="en-US" sz="7600" dirty="0" smtClean="0">
                <a:ea typeface="+mj-ea"/>
                <a:cs typeface="+mj-cs"/>
              </a:rPr>
            </a:br>
            <a:r>
              <a:rPr lang="en-US" sz="7600" dirty="0" smtClean="0">
                <a:ea typeface="+mj-ea"/>
                <a:cs typeface="+mj-cs"/>
              </a:rPr>
              <a:t>Values, </a:t>
            </a:r>
            <a:br>
              <a:rPr lang="en-US" sz="7600" dirty="0" smtClean="0">
                <a:ea typeface="+mj-ea"/>
                <a:cs typeface="+mj-cs"/>
              </a:rPr>
            </a:br>
            <a:r>
              <a:rPr lang="en-US" sz="7600" dirty="0" smtClean="0">
                <a:ea typeface="+mj-ea"/>
                <a:cs typeface="+mj-cs"/>
              </a:rPr>
              <a:t>Goals</a:t>
            </a:r>
            <a:endParaRPr lang="en-US" sz="7600" dirty="0">
              <a:ea typeface="+mj-ea"/>
              <a:cs typeface="+mj-cs"/>
            </a:endParaRPr>
          </a:p>
        </p:txBody>
      </p:sp>
      <p:sp>
        <p:nvSpPr>
          <p:cNvPr id="9219" name="Subtitle 2"/>
          <p:cNvSpPr>
            <a:spLocks noGrp="1"/>
          </p:cNvSpPr>
          <p:nvPr>
            <p:ph type="subTitle" idx="1"/>
          </p:nvPr>
        </p:nvSpPr>
        <p:spPr>
          <a:xfrm>
            <a:off x="2362200" y="6049963"/>
            <a:ext cx="6705600" cy="685800"/>
          </a:xfrm>
        </p:spPr>
        <p:txBody>
          <a:bodyPr/>
          <a:lstStyle/>
          <a:p>
            <a:pPr eaLnBrk="1" hangingPunct="1"/>
            <a:r>
              <a:rPr lang="en-US" smtClean="0">
                <a:ea typeface="ＭＳ Ｐゴシック"/>
              </a:rPr>
              <a:t>             Missoula County Public Schools</a:t>
            </a:r>
          </a:p>
        </p:txBody>
      </p:sp>
      <p:pic>
        <p:nvPicPr>
          <p:cNvPr id="9220" name="Picture 3"/>
          <p:cNvPicPr>
            <a:picLocks noChangeAspect="1"/>
          </p:cNvPicPr>
          <p:nvPr/>
        </p:nvPicPr>
        <p:blipFill>
          <a:blip r:embed="rId3"/>
          <a:srcRect/>
          <a:stretch>
            <a:fillRect/>
          </a:stretch>
        </p:blipFill>
        <p:spPr bwMode="auto">
          <a:xfrm>
            <a:off x="749300" y="2606675"/>
            <a:ext cx="1943100" cy="2024063"/>
          </a:xfrm>
          <a:prstGeom prst="rect">
            <a:avLst/>
          </a:prstGeom>
          <a:noFill/>
          <a:ln w="9525">
            <a:noFill/>
            <a:miter lim="800000"/>
            <a:headEnd/>
            <a:tailEnd/>
          </a:ln>
        </p:spPr>
      </p:pic>
      <p:sp>
        <p:nvSpPr>
          <p:cNvPr id="9221" name="TextBox 4"/>
          <p:cNvSpPr txBox="1">
            <a:spLocks noChangeArrowheads="1"/>
          </p:cNvSpPr>
          <p:nvPr/>
        </p:nvSpPr>
        <p:spPr bwMode="auto">
          <a:xfrm>
            <a:off x="1092200" y="990600"/>
            <a:ext cx="7327900" cy="369888"/>
          </a:xfrm>
          <a:prstGeom prst="rect">
            <a:avLst/>
          </a:prstGeom>
          <a:noFill/>
          <a:ln w="9525">
            <a:noFill/>
            <a:miter lim="800000"/>
            <a:headEnd/>
            <a:tailEnd/>
          </a:ln>
        </p:spPr>
        <p:txBody>
          <a:bodyPr>
            <a:spAutoFit/>
          </a:bodyPr>
          <a:lstStyle/>
          <a:p>
            <a:r>
              <a:rPr lang="en-US"/>
              <a:t>Building a Foundation: The Four Pillars of a Professional Learning Community</a:t>
            </a:r>
          </a:p>
        </p:txBody>
      </p:sp>
      <p:sp>
        <p:nvSpPr>
          <p:cNvPr id="9222" name="Slide Number Placeholder 5"/>
          <p:cNvSpPr>
            <a:spLocks noGrp="1"/>
          </p:cNvSpPr>
          <p:nvPr>
            <p:ph type="sldNum" sz="quarter" idx="12"/>
          </p:nvPr>
        </p:nvSpPr>
        <p:spPr bwMode="auto">
          <a:noFill/>
          <a:ln>
            <a:miter lim="800000"/>
            <a:headEnd/>
            <a:tailEnd/>
          </a:ln>
        </p:spPr>
        <p:txBody>
          <a:bodyPr/>
          <a:lstStyle/>
          <a:p>
            <a:fld id="{0A0863D7-A941-4D22-9539-503FC9477AF5}" type="slidenum">
              <a:rPr lang="en-US" smtClean="0">
                <a:ea typeface="ＭＳ Ｐゴシック"/>
                <a:cs typeface="ＭＳ Ｐゴシック"/>
              </a:rPr>
              <a:pPr/>
              <a:t>1</a:t>
            </a:fld>
            <a:endParaRPr lang="en-US"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a:bodyPr>
          <a:lstStyle/>
          <a:p>
            <a:pPr eaLnBrk="1" fontAlgn="auto" hangingPunct="1">
              <a:spcAft>
                <a:spcPts val="0"/>
              </a:spcAft>
              <a:defRPr/>
            </a:pPr>
            <a:r>
              <a:rPr lang="en-US" dirty="0" smtClean="0">
                <a:solidFill>
                  <a:schemeClr val="accent2">
                    <a:lumMod val="50000"/>
                  </a:schemeClr>
                </a:solidFill>
                <a:ea typeface="+mj-ea"/>
                <a:cs typeface="+mj-cs"/>
              </a:rPr>
              <a:t>Four Types of Schools/Districts</a:t>
            </a:r>
            <a:endParaRPr lang="en-US" dirty="0">
              <a:ea typeface="+mj-ea"/>
              <a:cs typeface="+mj-cs"/>
            </a:endParaRPr>
          </a:p>
        </p:txBody>
      </p:sp>
      <p:sp>
        <p:nvSpPr>
          <p:cNvPr id="18435" name="Content Placeholder 2"/>
          <p:cNvSpPr>
            <a:spLocks noGrp="1"/>
          </p:cNvSpPr>
          <p:nvPr>
            <p:ph sz="quarter" idx="1"/>
          </p:nvPr>
        </p:nvSpPr>
        <p:spPr>
          <a:xfrm>
            <a:off x="612775" y="1866900"/>
            <a:ext cx="8153400" cy="4229100"/>
          </a:xfrm>
        </p:spPr>
        <p:txBody>
          <a:bodyPr/>
          <a:lstStyle/>
          <a:p>
            <a:pPr marL="319088" lvl="1" indent="-319088" eaLnBrk="1" hangingPunct="1">
              <a:spcBef>
                <a:spcPts val="700"/>
              </a:spcBef>
              <a:buClr>
                <a:schemeClr val="accent2"/>
              </a:buClr>
              <a:buSzPct val="60000"/>
              <a:buFont typeface="Wingdings" pitchFamily="2" charset="2"/>
              <a:buChar char=""/>
            </a:pPr>
            <a:r>
              <a:rPr lang="en-US" sz="2900" smtClean="0">
                <a:ea typeface="ＭＳ Ｐゴシック"/>
              </a:rPr>
              <a:t>District/School#1 Charles Darwin </a:t>
            </a:r>
          </a:p>
          <a:p>
            <a:pPr marL="319088" lvl="1" indent="-319088" eaLnBrk="1" hangingPunct="1">
              <a:spcBef>
                <a:spcPts val="700"/>
              </a:spcBef>
              <a:buClr>
                <a:schemeClr val="accent2"/>
              </a:buClr>
              <a:buSzPct val="60000"/>
              <a:buFont typeface="Wingdings 2" pitchFamily="18" charset="2"/>
              <a:buNone/>
            </a:pPr>
            <a:r>
              <a:rPr lang="en-US" sz="2400" smtClean="0">
                <a:ea typeface="ＭＳ Ｐゴシック"/>
              </a:rPr>
              <a:t>We believe all kids can learn…based on their ability.....</a:t>
            </a:r>
          </a:p>
          <a:p>
            <a:pPr marL="319088" lvl="1" indent="-319088" eaLnBrk="1" hangingPunct="1">
              <a:spcBef>
                <a:spcPts val="700"/>
              </a:spcBef>
              <a:buClr>
                <a:schemeClr val="accent2"/>
              </a:buClr>
              <a:buSzPct val="60000"/>
              <a:buFont typeface="Wingdings 2" pitchFamily="18" charset="2"/>
              <a:buNone/>
            </a:pPr>
            <a:endParaRPr lang="en-US" sz="2400" smtClean="0">
              <a:ea typeface="ＭＳ Ｐゴシック"/>
            </a:endParaRPr>
          </a:p>
          <a:p>
            <a:pPr marL="319088" lvl="1" indent="-319088" eaLnBrk="1" hangingPunct="1">
              <a:spcBef>
                <a:spcPts val="700"/>
              </a:spcBef>
              <a:buClr>
                <a:schemeClr val="accent2"/>
              </a:buClr>
              <a:buSzPct val="60000"/>
              <a:buFont typeface="Wingdings" pitchFamily="2" charset="2"/>
              <a:buChar char=""/>
            </a:pPr>
            <a:r>
              <a:rPr lang="en-US" sz="2900" smtClean="0">
                <a:ea typeface="ＭＳ Ｐゴシック"/>
              </a:rPr>
              <a:t>District/School #2 Pontius Pilate </a:t>
            </a:r>
          </a:p>
          <a:p>
            <a:pPr marL="319088" lvl="1" indent="-319088" eaLnBrk="1" hangingPunct="1">
              <a:spcBef>
                <a:spcPts val="700"/>
              </a:spcBef>
              <a:buClr>
                <a:schemeClr val="accent2"/>
              </a:buClr>
              <a:buSzPct val="60000"/>
              <a:buFont typeface="Wingdings 2" pitchFamily="18" charset="2"/>
              <a:buNone/>
            </a:pPr>
            <a:r>
              <a:rPr lang="en-US" sz="2400" smtClean="0">
                <a:ea typeface="ＭＳ Ｐゴシック"/>
              </a:rPr>
              <a:t>We believe all kids can learn…if they take advantage of the opportunity we give them to learn.....</a:t>
            </a:r>
          </a:p>
          <a:p>
            <a:pPr eaLnBrk="1" hangingPunct="1"/>
            <a:endParaRPr lang="en-US" smtClean="0">
              <a:ea typeface="ＭＳ Ｐゴシック"/>
            </a:endParaRPr>
          </a:p>
          <a:p>
            <a:pPr eaLnBrk="1" hangingPunct="1"/>
            <a:endParaRPr lang="en-US" smtClean="0">
              <a:ea typeface="ＭＳ Ｐゴシック"/>
            </a:endParaRPr>
          </a:p>
          <a:p>
            <a:pPr eaLnBrk="1" hangingPunct="1"/>
            <a:endParaRPr lang="en-US" smtClean="0">
              <a:ea typeface="ＭＳ Ｐゴシック"/>
            </a:endParaRPr>
          </a:p>
        </p:txBody>
      </p:sp>
      <p:pic>
        <p:nvPicPr>
          <p:cNvPr id="18436" name="Picture 4"/>
          <p:cNvPicPr>
            <a:picLocks noChangeAspect="1"/>
          </p:cNvPicPr>
          <p:nvPr/>
        </p:nvPicPr>
        <p:blipFill>
          <a:blip r:embed="rId3"/>
          <a:srcRect/>
          <a:stretch>
            <a:fillRect/>
          </a:stretch>
        </p:blipFill>
        <p:spPr bwMode="auto">
          <a:xfrm>
            <a:off x="6242050" y="4737100"/>
            <a:ext cx="2019300" cy="1358900"/>
          </a:xfrm>
          <a:prstGeom prst="rect">
            <a:avLst/>
          </a:prstGeom>
          <a:noFill/>
          <a:ln w="9525">
            <a:noFill/>
            <a:miter lim="800000"/>
            <a:headEnd/>
            <a:tailEnd/>
          </a:ln>
        </p:spPr>
      </p:pic>
      <p:sp>
        <p:nvSpPr>
          <p:cNvPr id="18437" name="Slide Number Placeholder 5"/>
          <p:cNvSpPr>
            <a:spLocks noGrp="1"/>
          </p:cNvSpPr>
          <p:nvPr>
            <p:ph type="sldNum" sz="quarter" idx="12"/>
          </p:nvPr>
        </p:nvSpPr>
        <p:spPr bwMode="auto">
          <a:noFill/>
          <a:ln>
            <a:miter lim="800000"/>
            <a:headEnd/>
            <a:tailEnd/>
          </a:ln>
        </p:spPr>
        <p:txBody>
          <a:bodyPr/>
          <a:lstStyle/>
          <a:p>
            <a:pPr>
              <a:lnSpc>
                <a:spcPct val="80000"/>
              </a:lnSpc>
            </a:pPr>
            <a:fld id="{13379FC5-6D32-400F-A16C-7F712C5543A1}" type="slidenum">
              <a:rPr lang="en-US" sz="1200" smtClean="0">
                <a:ea typeface="ＭＳ Ｐゴシック"/>
                <a:cs typeface="ＭＳ Ｐゴシック"/>
              </a:rPr>
              <a:pPr>
                <a:lnSpc>
                  <a:spcPct val="80000"/>
                </a:lnSpc>
              </a:pPr>
              <a:t>10</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12775" y="228600"/>
            <a:ext cx="8153400" cy="990600"/>
          </a:xfrm>
        </p:spPr>
        <p:txBody>
          <a:bodyPr/>
          <a:lstStyle/>
          <a:p>
            <a:pPr eaLnBrk="1" hangingPunct="1"/>
            <a:r>
              <a:rPr lang="en-US" smtClean="0">
                <a:ea typeface="ＭＳ Ｐゴシック"/>
              </a:rPr>
              <a:t>Activity- Four School Types</a:t>
            </a:r>
          </a:p>
        </p:txBody>
      </p:sp>
      <p:sp>
        <p:nvSpPr>
          <p:cNvPr id="19459" name="Content Placeholder 2"/>
          <p:cNvSpPr>
            <a:spLocks noGrp="1"/>
          </p:cNvSpPr>
          <p:nvPr>
            <p:ph sz="quarter" idx="1"/>
          </p:nvPr>
        </p:nvSpPr>
        <p:spPr>
          <a:xfrm>
            <a:off x="866775" y="1803400"/>
            <a:ext cx="5318125" cy="4749800"/>
          </a:xfrm>
        </p:spPr>
        <p:txBody>
          <a:bodyPr/>
          <a:lstStyle/>
          <a:p>
            <a:pPr eaLnBrk="1" hangingPunct="1"/>
            <a:r>
              <a:rPr lang="en-US" smtClean="0">
                <a:ea typeface="ＭＳ Ｐゴシック"/>
              </a:rPr>
              <a:t>District/School #3 Chicago Cub Fan</a:t>
            </a:r>
          </a:p>
          <a:p>
            <a:pPr marL="319088" lvl="1" indent="-319088" eaLnBrk="1" hangingPunct="1">
              <a:spcBef>
                <a:spcPts val="700"/>
              </a:spcBef>
              <a:buClr>
                <a:schemeClr val="accent2"/>
              </a:buClr>
              <a:buSzPct val="60000"/>
              <a:buFont typeface="Wingdings 2" pitchFamily="18" charset="2"/>
              <a:buNone/>
            </a:pPr>
            <a:r>
              <a:rPr lang="en-US" sz="2400" smtClean="0">
                <a:ea typeface="ＭＳ Ｐゴシック"/>
              </a:rPr>
              <a:t>We believe all kids can learn…something, and we will help all students experience growth in a warm and nurturing environment.....</a:t>
            </a:r>
          </a:p>
          <a:p>
            <a:pPr eaLnBrk="1" hangingPunct="1"/>
            <a:r>
              <a:rPr lang="en-US" smtClean="0">
                <a:ea typeface="ＭＳ Ｐゴシック"/>
              </a:rPr>
              <a:t>District/School#4 Henry Higgins</a:t>
            </a:r>
          </a:p>
          <a:p>
            <a:pPr eaLnBrk="1" hangingPunct="1">
              <a:buFont typeface="Wingdings" pitchFamily="2" charset="2"/>
              <a:buNone/>
            </a:pPr>
            <a:r>
              <a:rPr lang="en-US" sz="2400" smtClean="0">
                <a:ea typeface="ＭＳ Ｐゴシック"/>
              </a:rPr>
              <a:t>We believe all kids can learn…and we will work to help all students achieve high standards of learning.....</a:t>
            </a:r>
          </a:p>
        </p:txBody>
      </p:sp>
      <p:pic>
        <p:nvPicPr>
          <p:cNvPr id="19460" name="Picture 4" descr="My Fair Lady.jpg"/>
          <p:cNvPicPr>
            <a:picLocks noChangeAspect="1"/>
          </p:cNvPicPr>
          <p:nvPr/>
        </p:nvPicPr>
        <p:blipFill>
          <a:blip r:embed="rId3"/>
          <a:srcRect/>
          <a:stretch>
            <a:fillRect/>
          </a:stretch>
        </p:blipFill>
        <p:spPr bwMode="auto">
          <a:xfrm>
            <a:off x="6184900" y="2489200"/>
            <a:ext cx="2755900" cy="3073400"/>
          </a:xfrm>
          <a:prstGeom prst="rect">
            <a:avLst/>
          </a:prstGeom>
          <a:noFill/>
          <a:ln w="9525">
            <a:noFill/>
            <a:miter lim="800000"/>
            <a:headEnd/>
            <a:tailEnd/>
          </a:ln>
        </p:spPr>
      </p:pic>
      <p:sp>
        <p:nvSpPr>
          <p:cNvPr id="19461" name="Slide Number Placeholder 5"/>
          <p:cNvSpPr>
            <a:spLocks noGrp="1"/>
          </p:cNvSpPr>
          <p:nvPr>
            <p:ph type="sldNum" sz="quarter" idx="12"/>
          </p:nvPr>
        </p:nvSpPr>
        <p:spPr bwMode="auto">
          <a:noFill/>
          <a:ln>
            <a:miter lim="800000"/>
            <a:headEnd/>
            <a:tailEnd/>
          </a:ln>
        </p:spPr>
        <p:txBody>
          <a:bodyPr/>
          <a:lstStyle/>
          <a:p>
            <a:pPr>
              <a:lnSpc>
                <a:spcPct val="80000"/>
              </a:lnSpc>
            </a:pPr>
            <a:fld id="{065F8B3F-3183-45FC-B628-DB59C8236FB9}" type="slidenum">
              <a:rPr lang="en-US" sz="1200" smtClean="0">
                <a:ea typeface="ＭＳ Ｐゴシック"/>
                <a:cs typeface="ＭＳ Ｐゴシック"/>
              </a:rPr>
              <a:pPr>
                <a:lnSpc>
                  <a:spcPct val="80000"/>
                </a:lnSpc>
              </a:pPr>
              <a:t>11</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612775" y="228600"/>
            <a:ext cx="8153400" cy="990600"/>
          </a:xfrm>
        </p:spPr>
        <p:txBody>
          <a:bodyPr/>
          <a:lstStyle/>
          <a:p>
            <a:pPr eaLnBrk="1" hangingPunct="1"/>
            <a:r>
              <a:rPr lang="en-US" smtClean="0">
                <a:ea typeface="ＭＳ Ｐゴシック"/>
              </a:rPr>
              <a:t>Revised Mission Statement</a:t>
            </a:r>
          </a:p>
        </p:txBody>
      </p:sp>
      <p:sp>
        <p:nvSpPr>
          <p:cNvPr id="20483" name="Content Placeholder 2"/>
          <p:cNvSpPr>
            <a:spLocks noGrp="1"/>
          </p:cNvSpPr>
          <p:nvPr>
            <p:ph sz="quarter" idx="1"/>
          </p:nvPr>
        </p:nvSpPr>
        <p:spPr>
          <a:xfrm>
            <a:off x="612775" y="1600200"/>
            <a:ext cx="8153400" cy="4495800"/>
          </a:xfrm>
        </p:spPr>
        <p:txBody>
          <a:bodyPr/>
          <a:lstStyle/>
          <a:p>
            <a:pPr algn="ctr" eaLnBrk="1" hangingPunct="1">
              <a:buFont typeface="Wingdings" pitchFamily="2" charset="2"/>
              <a:buNone/>
            </a:pPr>
            <a:r>
              <a:rPr lang="en-US" sz="4800" smtClean="0">
                <a:ea typeface="ＭＳ Ｐゴシック"/>
              </a:rPr>
              <a:t>It is our mission to give each student the </a:t>
            </a:r>
            <a:r>
              <a:rPr lang="en-US" sz="4800" b="1" i="1" u="sng" smtClean="0">
                <a:ea typeface="ＭＳ Ｐゴシック"/>
              </a:rPr>
              <a:t>opportunity to learn according to his or her ability </a:t>
            </a:r>
            <a:r>
              <a:rPr lang="en-US" sz="4800" smtClean="0">
                <a:ea typeface="ＭＳ Ｐゴシック"/>
              </a:rPr>
              <a:t>and to create a school that is attentive to the emotional needs of every student.</a:t>
            </a:r>
          </a:p>
        </p:txBody>
      </p:sp>
      <p:sp>
        <p:nvSpPr>
          <p:cNvPr id="20484" name="Slide Number Placeholder 3"/>
          <p:cNvSpPr>
            <a:spLocks noGrp="1"/>
          </p:cNvSpPr>
          <p:nvPr>
            <p:ph type="sldNum" sz="quarter" idx="12"/>
          </p:nvPr>
        </p:nvSpPr>
        <p:spPr bwMode="auto">
          <a:noFill/>
          <a:ln>
            <a:miter lim="800000"/>
            <a:headEnd/>
            <a:tailEnd/>
          </a:ln>
        </p:spPr>
        <p:txBody>
          <a:bodyPr/>
          <a:lstStyle/>
          <a:p>
            <a:pPr>
              <a:lnSpc>
                <a:spcPct val="80000"/>
              </a:lnSpc>
            </a:pPr>
            <a:fld id="{AE9BF17C-DD61-4164-BD36-164A450C92A7}" type="slidenum">
              <a:rPr lang="en-US" sz="1200" smtClean="0">
                <a:ea typeface="ＭＳ Ｐゴシック"/>
                <a:cs typeface="ＭＳ Ｐゴシック"/>
              </a:rPr>
              <a:pPr>
                <a:lnSpc>
                  <a:spcPct val="80000"/>
                </a:lnSpc>
              </a:pPr>
              <a:t>12</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12775" y="228600"/>
            <a:ext cx="8153400" cy="990600"/>
          </a:xfrm>
        </p:spPr>
        <p:txBody>
          <a:bodyPr/>
          <a:lstStyle/>
          <a:p>
            <a:pPr eaLnBrk="1" hangingPunct="1"/>
            <a:r>
              <a:rPr lang="en-US" smtClean="0">
                <a:ea typeface="ＭＳ Ｐゴシック"/>
              </a:rPr>
              <a:t>Reading </a:t>
            </a:r>
          </a:p>
        </p:txBody>
      </p:sp>
      <p:sp>
        <p:nvSpPr>
          <p:cNvPr id="21507" name="Content Placeholder 2"/>
          <p:cNvSpPr>
            <a:spLocks noGrp="1"/>
          </p:cNvSpPr>
          <p:nvPr>
            <p:ph sz="quarter" idx="1"/>
          </p:nvPr>
        </p:nvSpPr>
        <p:spPr>
          <a:xfrm>
            <a:off x="612775" y="1600200"/>
            <a:ext cx="6613525" cy="4241800"/>
          </a:xfrm>
        </p:spPr>
        <p:txBody>
          <a:bodyPr/>
          <a:lstStyle/>
          <a:p>
            <a:pPr eaLnBrk="1" hangingPunct="1"/>
            <a:r>
              <a:rPr lang="en-US" i="1" smtClean="0">
                <a:ea typeface="ＭＳ Ｐゴシック"/>
              </a:rPr>
              <a:t>“Make the Words of Mission Statement Come to Life” </a:t>
            </a:r>
            <a:r>
              <a:rPr lang="en-US" smtClean="0">
                <a:ea typeface="ＭＳ Ｐゴシック"/>
              </a:rPr>
              <a:t>by Rick Du Four</a:t>
            </a:r>
          </a:p>
          <a:p>
            <a:pPr eaLnBrk="1" hangingPunct="1"/>
            <a:r>
              <a:rPr lang="en-US" smtClean="0">
                <a:ea typeface="ＭＳ Ｐゴシック"/>
              </a:rPr>
              <a:t>Read the article</a:t>
            </a:r>
          </a:p>
          <a:p>
            <a:pPr eaLnBrk="1" hangingPunct="1"/>
            <a:r>
              <a:rPr lang="en-US" smtClean="0">
                <a:ea typeface="ＭＳ Ｐゴシック"/>
              </a:rPr>
              <a:t>As you read underline any words or phrases that stand out to you</a:t>
            </a:r>
          </a:p>
          <a:p>
            <a:pPr eaLnBrk="1" hangingPunct="1"/>
            <a:r>
              <a:rPr lang="en-US" smtClean="0">
                <a:ea typeface="ＭＳ Ｐゴシック"/>
              </a:rPr>
              <a:t>Protocol: Give one, Get one </a:t>
            </a:r>
          </a:p>
          <a:p>
            <a:pPr eaLnBrk="1" hangingPunct="1"/>
            <a:r>
              <a:rPr lang="en-US" smtClean="0">
                <a:ea typeface="ＭＳ Ｐゴシック"/>
              </a:rPr>
              <a:t>When you hear the signal move on to share with another person</a:t>
            </a:r>
          </a:p>
          <a:p>
            <a:pPr eaLnBrk="1" hangingPunct="1">
              <a:buFont typeface="Wingdings" pitchFamily="2" charset="2"/>
              <a:buNone/>
            </a:pPr>
            <a:endParaRPr lang="en-US" smtClean="0">
              <a:ea typeface="ＭＳ Ｐゴシック"/>
            </a:endParaRPr>
          </a:p>
        </p:txBody>
      </p:sp>
      <p:sp>
        <p:nvSpPr>
          <p:cNvPr id="21508" name="Slide Number Placeholder 5"/>
          <p:cNvSpPr>
            <a:spLocks noGrp="1"/>
          </p:cNvSpPr>
          <p:nvPr>
            <p:ph type="sldNum" sz="quarter" idx="12"/>
          </p:nvPr>
        </p:nvSpPr>
        <p:spPr bwMode="auto">
          <a:noFill/>
          <a:ln>
            <a:miter lim="800000"/>
            <a:headEnd/>
            <a:tailEnd/>
          </a:ln>
        </p:spPr>
        <p:txBody>
          <a:bodyPr/>
          <a:lstStyle/>
          <a:p>
            <a:pPr>
              <a:lnSpc>
                <a:spcPct val="80000"/>
              </a:lnSpc>
            </a:pPr>
            <a:fld id="{F3AC7EEF-8303-4325-AEF1-A6BF1E0A5839}" type="slidenum">
              <a:rPr lang="en-US" sz="1200" smtClean="0">
                <a:ea typeface="ＭＳ Ｐゴシック"/>
                <a:cs typeface="ＭＳ Ｐゴシック"/>
              </a:rPr>
              <a:pPr>
                <a:lnSpc>
                  <a:spcPct val="80000"/>
                </a:lnSpc>
              </a:pPr>
              <a:t>13</a:t>
            </a:fld>
            <a:endParaRPr lang="en-US" sz="1200" smtClean="0">
              <a:ea typeface="ＭＳ Ｐゴシック"/>
              <a:cs typeface="ＭＳ Ｐゴシック"/>
            </a:endParaRPr>
          </a:p>
        </p:txBody>
      </p:sp>
      <p:pic>
        <p:nvPicPr>
          <p:cNvPr id="21509" name="Picture 8" descr="Sphere of Influence.jpg"/>
          <p:cNvPicPr>
            <a:picLocks noChangeAspect="1"/>
          </p:cNvPicPr>
          <p:nvPr/>
        </p:nvPicPr>
        <p:blipFill>
          <a:blip r:embed="rId3"/>
          <a:srcRect/>
          <a:stretch>
            <a:fillRect/>
          </a:stretch>
        </p:blipFill>
        <p:spPr bwMode="auto">
          <a:xfrm>
            <a:off x="6515100" y="2798763"/>
            <a:ext cx="2251075" cy="21796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612775" y="228600"/>
            <a:ext cx="8153400" cy="990600"/>
          </a:xfrm>
        </p:spPr>
        <p:txBody>
          <a:bodyPr/>
          <a:lstStyle/>
          <a:p>
            <a:r>
              <a:rPr lang="en-US" smtClean="0">
                <a:ea typeface="ＭＳ Ｐゴシック"/>
              </a:rPr>
              <a:t>Review…  All kids can learn</a:t>
            </a:r>
          </a:p>
        </p:txBody>
      </p:sp>
      <p:sp>
        <p:nvSpPr>
          <p:cNvPr id="22531" name="Content Placeholder 2"/>
          <p:cNvSpPr>
            <a:spLocks noGrp="1"/>
          </p:cNvSpPr>
          <p:nvPr>
            <p:ph sz="quarter" idx="1"/>
          </p:nvPr>
        </p:nvSpPr>
        <p:spPr>
          <a:xfrm>
            <a:off x="612775" y="1600200"/>
            <a:ext cx="8153400" cy="4495800"/>
          </a:xfrm>
        </p:spPr>
        <p:txBody>
          <a:bodyPr/>
          <a:lstStyle/>
          <a:p>
            <a:r>
              <a:rPr lang="en-US" smtClean="0">
                <a:ea typeface="ＭＳ Ｐゴシック"/>
              </a:rPr>
              <a:t>1.  We believe all kids can learn </a:t>
            </a:r>
            <a:r>
              <a:rPr lang="en-US" b="1" i="1" smtClean="0">
                <a:ea typeface="ＭＳ Ｐゴシック"/>
              </a:rPr>
              <a:t>based on their ability.</a:t>
            </a:r>
            <a:r>
              <a:rPr lang="en-US" smtClean="0">
                <a:ea typeface="ＭＳ Ｐゴシック"/>
              </a:rPr>
              <a:t>  </a:t>
            </a:r>
          </a:p>
          <a:p>
            <a:r>
              <a:rPr lang="en-US" smtClean="0">
                <a:ea typeface="ＭＳ Ｐゴシック"/>
              </a:rPr>
              <a:t>2.  We believe all kids can learn</a:t>
            </a:r>
            <a:r>
              <a:rPr lang="en-US" b="1" i="1" smtClean="0">
                <a:ea typeface="ＭＳ Ｐゴシック"/>
              </a:rPr>
              <a:t> if they take advantage of the opportunity to learn. </a:t>
            </a:r>
            <a:r>
              <a:rPr lang="en-US" smtClean="0">
                <a:ea typeface="ＭＳ Ｐゴシック"/>
              </a:rPr>
              <a:t> </a:t>
            </a:r>
          </a:p>
          <a:p>
            <a:r>
              <a:rPr lang="en-US" smtClean="0">
                <a:ea typeface="ＭＳ Ｐゴシック"/>
              </a:rPr>
              <a:t>3.  We believe all kids can learn </a:t>
            </a:r>
            <a:r>
              <a:rPr lang="en-US" b="1" i="1" smtClean="0">
                <a:ea typeface="ＭＳ Ｐゴシック"/>
              </a:rPr>
              <a:t>and we accept responsibility for ensuring their growth.  </a:t>
            </a:r>
            <a:endParaRPr lang="en-US" smtClean="0">
              <a:ea typeface="ＭＳ Ｐゴシック"/>
            </a:endParaRPr>
          </a:p>
          <a:p>
            <a:r>
              <a:rPr lang="en-US" smtClean="0">
                <a:ea typeface="ＭＳ Ｐゴシック"/>
              </a:rPr>
              <a:t>4.  We believe all kids can learn </a:t>
            </a:r>
            <a:r>
              <a:rPr lang="en-US" b="1" i="1" smtClean="0">
                <a:ea typeface="ＭＳ Ｐゴシック"/>
              </a:rPr>
              <a:t>and we will establish high standards of learning that we expect all students to achieve.  </a:t>
            </a:r>
            <a:endParaRPr lang="en-US" smtClean="0">
              <a:ea typeface="ＭＳ Ｐゴシック"/>
            </a:endParaRPr>
          </a:p>
          <a:p>
            <a:endParaRPr lang="en-US" smtClean="0">
              <a:ea typeface="ＭＳ Ｐゴシック"/>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BA59E7CD-2564-4643-ADAE-97CA3926B0E4}" type="slidenum">
              <a:rPr lang="en-US" smtClean="0"/>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612775" y="228600"/>
            <a:ext cx="8153400" cy="990600"/>
          </a:xfrm>
        </p:spPr>
        <p:txBody>
          <a:bodyPr/>
          <a:lstStyle/>
          <a:p>
            <a:r>
              <a:rPr lang="en-US" sz="3600" smtClean="0">
                <a:ea typeface="ＭＳ Ｐゴシック"/>
              </a:rPr>
              <a:t>We Believe All Kids Can Learn </a:t>
            </a:r>
            <a:r>
              <a:rPr lang="en-US" sz="3600" b="1" i="1" u="sng" smtClean="0">
                <a:ea typeface="ＭＳ Ｐゴシック"/>
              </a:rPr>
              <a:t>Based on their Ability </a:t>
            </a:r>
            <a:endParaRPr lang="en-US" sz="3600" smtClean="0">
              <a:ea typeface="ＭＳ Ｐゴシック"/>
            </a:endParaRPr>
          </a:p>
        </p:txBody>
      </p:sp>
      <p:sp>
        <p:nvSpPr>
          <p:cNvPr id="23555" name="Content Placeholder 2"/>
          <p:cNvSpPr>
            <a:spLocks noGrp="1"/>
          </p:cNvSpPr>
          <p:nvPr>
            <p:ph sz="quarter" idx="1"/>
          </p:nvPr>
        </p:nvSpPr>
        <p:spPr>
          <a:xfrm>
            <a:off x="612775" y="1600200"/>
            <a:ext cx="8153400" cy="4495800"/>
          </a:xfrm>
        </p:spPr>
        <p:txBody>
          <a:bodyPr/>
          <a:lstStyle/>
          <a:p>
            <a:pPr>
              <a:buFont typeface="Wingdings" pitchFamily="2" charset="2"/>
              <a:buNone/>
            </a:pPr>
            <a:r>
              <a:rPr lang="en-US" sz="2800" smtClean="0">
                <a:ea typeface="ＭＳ Ｐゴシック"/>
              </a:rPr>
              <a:t>We believe that all students can learn, </a:t>
            </a:r>
            <a:r>
              <a:rPr lang="en-US" sz="2800" b="1" i="1" u="sng" smtClean="0">
                <a:ea typeface="ＭＳ Ｐゴシック"/>
              </a:rPr>
              <a:t>but</a:t>
            </a:r>
            <a:r>
              <a:rPr lang="en-US" sz="2800" smtClean="0">
                <a:ea typeface="ＭＳ Ｐゴシック"/>
              </a:rPr>
              <a:t> </a:t>
            </a:r>
            <a:r>
              <a:rPr lang="en-US" sz="2800" b="1" i="1" smtClean="0">
                <a:ea typeface="ＭＳ Ｐゴシック"/>
              </a:rPr>
              <a:t>the extent of their learning is</a:t>
            </a:r>
            <a:r>
              <a:rPr lang="en-US" sz="2800" smtClean="0">
                <a:ea typeface="ＭＳ Ｐゴシック"/>
              </a:rPr>
              <a:t> </a:t>
            </a:r>
            <a:r>
              <a:rPr lang="en-US" sz="2800" b="1" i="1" u="sng" smtClean="0">
                <a:ea typeface="ＭＳ Ｐゴシック"/>
              </a:rPr>
              <a:t>determined</a:t>
            </a:r>
            <a:r>
              <a:rPr lang="en-US" sz="2800" smtClean="0">
                <a:ea typeface="ＭＳ Ｐゴシック"/>
              </a:rPr>
              <a:t> </a:t>
            </a:r>
            <a:r>
              <a:rPr lang="en-US" sz="2800" b="1" i="1" smtClean="0">
                <a:ea typeface="ＭＳ Ｐゴシック"/>
              </a:rPr>
              <a:t>by their innate ability or aptitude</a:t>
            </a:r>
            <a:r>
              <a:rPr lang="en-US" sz="2800" smtClean="0">
                <a:ea typeface="ＭＳ Ｐゴシック"/>
              </a:rPr>
              <a:t>. This aptitude is relatively fixed and, </a:t>
            </a:r>
            <a:r>
              <a:rPr lang="en-US" sz="2800" b="1" i="1" u="sng" smtClean="0">
                <a:ea typeface="ＭＳ Ｐゴシック"/>
              </a:rPr>
              <a:t>as teachers, we have little influence</a:t>
            </a:r>
            <a:r>
              <a:rPr lang="en-US" sz="2800" smtClean="0">
                <a:ea typeface="ＭＳ Ｐゴシック"/>
              </a:rPr>
              <a:t> over the extent of student learning. </a:t>
            </a:r>
          </a:p>
          <a:p>
            <a:pPr>
              <a:buFont typeface="Wingdings" pitchFamily="2" charset="2"/>
              <a:buNone/>
            </a:pPr>
            <a:r>
              <a:rPr lang="en-US" sz="2800" smtClean="0">
                <a:ea typeface="ＭＳ Ｐゴシック"/>
              </a:rPr>
              <a:t>It is our job to create multiple programs or tracks that address the different abilities of students and then guide students to the appropriate program. This</a:t>
            </a:r>
          </a:p>
          <a:p>
            <a:pPr>
              <a:buFont typeface="Wingdings" pitchFamily="2" charset="2"/>
              <a:buNone/>
            </a:pPr>
            <a:r>
              <a:rPr lang="en-US" sz="2800" smtClean="0">
                <a:ea typeface="ＭＳ Ｐゴシック"/>
              </a:rPr>
              <a:t>   ensures that students have access to the proper curriculum and an optimum opportunity to master material</a:t>
            </a:r>
            <a:r>
              <a:rPr lang="en-US" sz="2800" b="1" i="1" smtClean="0">
                <a:ea typeface="ＭＳ Ｐゴシック"/>
              </a:rPr>
              <a:t> appropriate to their ability.</a:t>
            </a:r>
            <a:endParaRPr lang="en-US" sz="2800" smtClean="0">
              <a:ea typeface="ＭＳ Ｐゴシック"/>
            </a:endParaRPr>
          </a:p>
          <a:p>
            <a:endParaRPr lang="en-US" sz="2800" smtClean="0">
              <a:ea typeface="ＭＳ Ｐゴシック"/>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79B721E9-809E-42D8-A9C9-B4AB394BF973}" type="slidenum">
              <a:rPr lang="en-US" smtClean="0"/>
              <a:pPr>
                <a:defRPr/>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612775" y="228600"/>
            <a:ext cx="8153400" cy="990600"/>
          </a:xfrm>
        </p:spPr>
        <p:txBody>
          <a:bodyPr/>
          <a:lstStyle/>
          <a:p>
            <a:r>
              <a:rPr lang="en-US" sz="3600" smtClean="0">
                <a:ea typeface="ＭＳ Ｐゴシック"/>
              </a:rPr>
              <a:t>We believe all kids can learn </a:t>
            </a:r>
            <a:r>
              <a:rPr lang="en-US" sz="3600" b="1" i="1" u="sng" smtClean="0">
                <a:ea typeface="ＭＳ Ｐゴシック"/>
              </a:rPr>
              <a:t>if they take advantage of the opportunity to learn</a:t>
            </a:r>
            <a:r>
              <a:rPr lang="en-US" sz="3600" smtClean="0">
                <a:ea typeface="ＭＳ Ｐゴシック"/>
              </a:rPr>
              <a:t> </a:t>
            </a:r>
          </a:p>
        </p:txBody>
      </p:sp>
      <p:sp>
        <p:nvSpPr>
          <p:cNvPr id="24579" name="Content Placeholder 2"/>
          <p:cNvSpPr>
            <a:spLocks noGrp="1"/>
          </p:cNvSpPr>
          <p:nvPr>
            <p:ph sz="quarter" idx="1"/>
          </p:nvPr>
        </p:nvSpPr>
        <p:spPr>
          <a:xfrm>
            <a:off x="612775" y="1600200"/>
            <a:ext cx="8153400" cy="4495800"/>
          </a:xfrm>
        </p:spPr>
        <p:txBody>
          <a:bodyPr/>
          <a:lstStyle/>
          <a:p>
            <a:pPr>
              <a:buFont typeface="Wingdings" pitchFamily="2" charset="2"/>
              <a:buNone/>
            </a:pPr>
            <a:r>
              <a:rPr lang="en-US" sz="2800" smtClean="0">
                <a:ea typeface="ＭＳ Ｐゴシック"/>
              </a:rPr>
              <a:t>We believe that all students can learn </a:t>
            </a:r>
            <a:r>
              <a:rPr lang="en-US" sz="2800" b="1" i="1" smtClean="0">
                <a:ea typeface="ＭＳ Ｐゴシック"/>
              </a:rPr>
              <a:t>if they elect to</a:t>
            </a:r>
            <a:r>
              <a:rPr lang="en-US" sz="2800" smtClean="0">
                <a:ea typeface="ＭＳ Ｐゴシック"/>
              </a:rPr>
              <a:t> put forth the necessary effort. </a:t>
            </a:r>
          </a:p>
          <a:p>
            <a:pPr>
              <a:buFont typeface="Wingdings" pitchFamily="2" charset="2"/>
              <a:buNone/>
            </a:pPr>
            <a:r>
              <a:rPr lang="en-US" sz="2800" smtClean="0">
                <a:ea typeface="ＭＳ Ｐゴシック"/>
              </a:rPr>
              <a:t> </a:t>
            </a:r>
          </a:p>
          <a:p>
            <a:pPr>
              <a:buFont typeface="Wingdings" pitchFamily="2" charset="2"/>
              <a:buNone/>
            </a:pPr>
            <a:r>
              <a:rPr lang="en-US" sz="2800" smtClean="0">
                <a:ea typeface="ＭＳ Ｐゴシック"/>
              </a:rPr>
              <a:t>It is our job to provide all students with this opportunity to learn, and </a:t>
            </a:r>
            <a:r>
              <a:rPr lang="en-US" sz="2800" b="1" i="1" smtClean="0">
                <a:ea typeface="ＭＳ Ｐゴシック"/>
              </a:rPr>
              <a:t>we</a:t>
            </a:r>
            <a:r>
              <a:rPr lang="en-US" sz="2800" smtClean="0">
                <a:ea typeface="ＭＳ Ｐゴシック"/>
              </a:rPr>
              <a:t> </a:t>
            </a:r>
            <a:r>
              <a:rPr lang="en-US" sz="2800" b="1" i="1" smtClean="0">
                <a:ea typeface="ＭＳ Ｐゴシック"/>
              </a:rPr>
              <a:t>fulfill our responsibility</a:t>
            </a:r>
            <a:r>
              <a:rPr lang="en-US" sz="2800" smtClean="0">
                <a:ea typeface="ＭＳ Ｐゴシック"/>
              </a:rPr>
              <a:t> when we try to present lessons that are both clear and engaging.</a:t>
            </a:r>
          </a:p>
          <a:p>
            <a:pPr>
              <a:buFont typeface="Wingdings" pitchFamily="2" charset="2"/>
              <a:buNone/>
            </a:pPr>
            <a:endParaRPr lang="en-US" sz="2800" smtClean="0">
              <a:ea typeface="ＭＳ Ｐゴシック"/>
            </a:endParaRPr>
          </a:p>
          <a:p>
            <a:pPr>
              <a:buFont typeface="Wingdings" pitchFamily="2" charset="2"/>
              <a:buNone/>
            </a:pPr>
            <a:r>
              <a:rPr lang="en-US" sz="2800" b="1" i="1" smtClean="0">
                <a:ea typeface="ＭＳ Ｐゴシック"/>
              </a:rPr>
              <a:t>In the final analysis, however, while it is our job to teach, it is the student's job to learn. We should invite students to learn, but honor their decision if they elect not to do so.</a:t>
            </a:r>
            <a:endParaRPr lang="en-US" sz="2800" smtClean="0">
              <a:ea typeface="ＭＳ Ｐゴシック"/>
            </a:endParaRPr>
          </a:p>
          <a:p>
            <a:pPr>
              <a:buFont typeface="Wingdings" pitchFamily="2" charset="2"/>
              <a:buNone/>
            </a:pPr>
            <a:r>
              <a:rPr lang="en-US" smtClean="0">
                <a:ea typeface="ＭＳ Ｐゴシック"/>
              </a:rPr>
              <a:t/>
            </a:r>
            <a:br>
              <a:rPr lang="en-US" smtClean="0">
                <a:ea typeface="ＭＳ Ｐゴシック"/>
              </a:rPr>
            </a:br>
            <a:r>
              <a:rPr lang="en-US" smtClean="0">
                <a:ea typeface="ＭＳ Ｐゴシック"/>
              </a:rPr>
              <a:t> </a:t>
            </a:r>
          </a:p>
          <a:p>
            <a:endParaRPr lang="en-US" smtClean="0">
              <a:ea typeface="ＭＳ Ｐゴシック"/>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0902C095-2C33-4D28-86CC-316F71C7444C}"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612775" y="228600"/>
            <a:ext cx="8153400" cy="990600"/>
          </a:xfrm>
        </p:spPr>
        <p:txBody>
          <a:bodyPr/>
          <a:lstStyle/>
          <a:p>
            <a:r>
              <a:rPr lang="en-US" sz="3200" smtClean="0">
                <a:ea typeface="ＭＳ Ｐゴシック"/>
              </a:rPr>
              <a:t/>
            </a:r>
            <a:br>
              <a:rPr lang="en-US" sz="3200" smtClean="0">
                <a:ea typeface="ＭＳ Ｐゴシック"/>
              </a:rPr>
            </a:br>
            <a:r>
              <a:rPr lang="en-US" sz="3200" smtClean="0">
                <a:ea typeface="ＭＳ Ｐゴシック"/>
              </a:rPr>
              <a:t>We believe all kids can learn </a:t>
            </a:r>
            <a:r>
              <a:rPr lang="en-US" sz="3200" b="1" i="1" smtClean="0">
                <a:ea typeface="ＭＳ Ｐゴシック"/>
              </a:rPr>
              <a:t>and </a:t>
            </a:r>
            <a:r>
              <a:rPr lang="en-US" sz="3200" b="1" smtClean="0">
                <a:ea typeface="ＭＳ Ｐゴシック"/>
              </a:rPr>
              <a:t>we</a:t>
            </a:r>
            <a:r>
              <a:rPr lang="en-US" sz="3200" b="1" i="1" smtClean="0">
                <a:ea typeface="ＭＳ Ｐゴシック"/>
              </a:rPr>
              <a:t> will accept responsibility for ensuring their growth</a:t>
            </a:r>
            <a:r>
              <a:rPr lang="en-US" sz="3600" b="1" i="1" u="sng" smtClean="0">
                <a:ea typeface="ＭＳ Ｐゴシック"/>
              </a:rPr>
              <a:t> </a:t>
            </a:r>
            <a:r>
              <a:rPr lang="en-US" sz="3600" smtClean="0">
                <a:ea typeface="ＭＳ Ｐゴシック"/>
              </a:rPr>
              <a:t/>
            </a:r>
            <a:br>
              <a:rPr lang="en-US" sz="3600" smtClean="0">
                <a:ea typeface="ＭＳ Ｐゴシック"/>
              </a:rPr>
            </a:br>
            <a:endParaRPr lang="en-US" sz="3600" smtClean="0">
              <a:ea typeface="ＭＳ Ｐゴシック"/>
            </a:endParaRPr>
          </a:p>
        </p:txBody>
      </p:sp>
      <p:sp>
        <p:nvSpPr>
          <p:cNvPr id="25603" name="Content Placeholder 2"/>
          <p:cNvSpPr>
            <a:spLocks noGrp="1"/>
          </p:cNvSpPr>
          <p:nvPr>
            <p:ph sz="quarter" idx="1"/>
          </p:nvPr>
        </p:nvSpPr>
        <p:spPr>
          <a:xfrm>
            <a:off x="612775" y="1600200"/>
            <a:ext cx="8153400" cy="4495800"/>
          </a:xfrm>
        </p:spPr>
        <p:txBody>
          <a:bodyPr/>
          <a:lstStyle/>
          <a:p>
            <a:pPr>
              <a:buFont typeface="Wingdings" pitchFamily="2" charset="2"/>
              <a:buNone/>
            </a:pPr>
            <a:r>
              <a:rPr lang="en-US" b="1" smtClean="0">
                <a:ea typeface="ＭＳ Ｐゴシック"/>
              </a:rPr>
              <a:t> </a:t>
            </a:r>
            <a:r>
              <a:rPr lang="en-US" sz="2800" smtClean="0">
                <a:ea typeface="ＭＳ Ｐゴシック"/>
              </a:rPr>
              <a:t>We believe that all students can learn and that it is our responsibility to </a:t>
            </a:r>
            <a:r>
              <a:rPr lang="en-US" sz="2800" b="1" i="1" smtClean="0">
                <a:ea typeface="ＭＳ Ｐゴシック"/>
              </a:rPr>
              <a:t>help each student demonstrate growth</a:t>
            </a:r>
            <a:r>
              <a:rPr lang="en-US" sz="2800" smtClean="0">
                <a:ea typeface="ＭＳ Ｐゴシック"/>
              </a:rPr>
              <a:t> as a result of his or her experience with us.</a:t>
            </a:r>
          </a:p>
          <a:p>
            <a:pPr>
              <a:buFont typeface="Wingdings" pitchFamily="2" charset="2"/>
              <a:buNone/>
            </a:pPr>
            <a:endParaRPr lang="en-US" sz="2800" smtClean="0">
              <a:ea typeface="ＭＳ Ｐゴシック"/>
            </a:endParaRPr>
          </a:p>
          <a:p>
            <a:pPr>
              <a:buFont typeface="Wingdings" pitchFamily="2" charset="2"/>
              <a:buNone/>
            </a:pPr>
            <a:r>
              <a:rPr lang="en-US" sz="2800" b="1" i="1" smtClean="0">
                <a:ea typeface="ＭＳ Ｐゴシック"/>
              </a:rPr>
              <a:t>The extent of the growth will be determined by a combination of the student's innate ability and effort. </a:t>
            </a:r>
            <a:endParaRPr lang="en-US" sz="2800" smtClean="0">
              <a:ea typeface="ＭＳ Ｐゴシック"/>
            </a:endParaRPr>
          </a:p>
          <a:p>
            <a:pPr>
              <a:buFont typeface="Wingdings" pitchFamily="2" charset="2"/>
              <a:buNone/>
            </a:pPr>
            <a:r>
              <a:rPr lang="en-US" sz="2800" smtClean="0">
                <a:ea typeface="ＭＳ Ｐゴシック"/>
              </a:rPr>
              <a:t>  </a:t>
            </a:r>
          </a:p>
          <a:p>
            <a:pPr>
              <a:buFont typeface="Wingdings" pitchFamily="2" charset="2"/>
              <a:buNone/>
            </a:pPr>
            <a:r>
              <a:rPr lang="en-US" sz="2800" smtClean="0">
                <a:ea typeface="ＭＳ Ｐゴシック"/>
              </a:rPr>
              <a:t>It is our job to </a:t>
            </a:r>
            <a:r>
              <a:rPr lang="en-US" sz="2800" b="1" i="1" smtClean="0">
                <a:ea typeface="ＭＳ Ｐゴシック"/>
              </a:rPr>
              <a:t>encourage</a:t>
            </a:r>
            <a:r>
              <a:rPr lang="en-US" sz="2800" smtClean="0">
                <a:ea typeface="ＭＳ Ｐゴシック"/>
              </a:rPr>
              <a:t> all students to learn as much as possible, </a:t>
            </a:r>
            <a:r>
              <a:rPr lang="en-US" sz="2800" b="1" i="1" smtClean="0">
                <a:ea typeface="ＭＳ Ｐゴシック"/>
              </a:rPr>
              <a:t>but the extent of their learning is dependent on factors over which we have little control.</a:t>
            </a:r>
            <a:endParaRPr lang="en-US" sz="2800" smtClean="0">
              <a:ea typeface="ＭＳ Ｐゴシック"/>
            </a:endParaRPr>
          </a:p>
          <a:p>
            <a:endParaRPr lang="en-US" sz="2800" smtClean="0">
              <a:ea typeface="ＭＳ Ｐゴシック"/>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452995DD-2DD8-4F6F-A879-6E85E4DBDE8B}"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612775" y="228600"/>
            <a:ext cx="8153400" cy="990600"/>
          </a:xfrm>
        </p:spPr>
        <p:txBody>
          <a:bodyPr/>
          <a:lstStyle/>
          <a:p>
            <a:r>
              <a:rPr lang="en-US" sz="2800" b="1" smtClean="0">
                <a:ea typeface="ＭＳ Ｐゴシック"/>
              </a:rPr>
              <a:t>We believe all kids can learn and we will establish high standards of learning that </a:t>
            </a:r>
            <a:r>
              <a:rPr lang="en-US" sz="2800" b="1" u="sng" smtClean="0">
                <a:ea typeface="ＭＳ Ｐゴシック"/>
              </a:rPr>
              <a:t>we expect </a:t>
            </a:r>
            <a:r>
              <a:rPr lang="en-US" sz="2800" b="1" smtClean="0">
                <a:ea typeface="ＭＳ Ｐゴシック"/>
              </a:rPr>
              <a:t>all students to achieve</a:t>
            </a:r>
          </a:p>
        </p:txBody>
      </p:sp>
      <p:sp>
        <p:nvSpPr>
          <p:cNvPr id="26627" name="Content Placeholder 2"/>
          <p:cNvSpPr>
            <a:spLocks noGrp="1"/>
          </p:cNvSpPr>
          <p:nvPr>
            <p:ph sz="quarter" idx="1"/>
          </p:nvPr>
        </p:nvSpPr>
        <p:spPr>
          <a:xfrm>
            <a:off x="612775" y="1600200"/>
            <a:ext cx="8153400" cy="4495800"/>
          </a:xfrm>
        </p:spPr>
        <p:txBody>
          <a:bodyPr/>
          <a:lstStyle/>
          <a:p>
            <a:pPr>
              <a:buFont typeface="Wingdings" pitchFamily="2" charset="2"/>
              <a:buNone/>
            </a:pPr>
            <a:r>
              <a:rPr lang="en-US" smtClean="0">
                <a:ea typeface="ＭＳ Ｐゴシック"/>
              </a:rPr>
              <a:t>We believe that all students can and must learn at relatively high levels of achievement.  </a:t>
            </a:r>
          </a:p>
          <a:p>
            <a:pPr>
              <a:buFont typeface="Wingdings" pitchFamily="2" charset="2"/>
              <a:buNone/>
            </a:pPr>
            <a:r>
              <a:rPr lang="en-US" u="sng" smtClean="0">
                <a:ea typeface="ＭＳ Ｐゴシック"/>
              </a:rPr>
              <a:t>It is our job </a:t>
            </a:r>
            <a:r>
              <a:rPr lang="en-US" smtClean="0">
                <a:ea typeface="ＭＳ Ｐゴシック"/>
              </a:rPr>
              <a:t>to create an environment in our classrooms that results in this high level of performance.  </a:t>
            </a:r>
          </a:p>
          <a:p>
            <a:pPr>
              <a:buFont typeface="Wingdings" pitchFamily="2" charset="2"/>
              <a:buNone/>
            </a:pPr>
            <a:r>
              <a:rPr lang="en-US" u="sng" smtClean="0">
                <a:ea typeface="ＭＳ Ｐゴシック"/>
              </a:rPr>
              <a:t>We are confident </a:t>
            </a:r>
            <a:r>
              <a:rPr lang="en-US" smtClean="0">
                <a:ea typeface="ＭＳ Ｐゴシック"/>
              </a:rPr>
              <a:t>that with our support and help, students can master challenging academic material, and </a:t>
            </a:r>
            <a:r>
              <a:rPr lang="en-US" u="sng" smtClean="0">
                <a:ea typeface="ＭＳ Ｐゴシック"/>
              </a:rPr>
              <a:t>we expect them to do so</a:t>
            </a:r>
            <a:r>
              <a:rPr lang="en-US" smtClean="0">
                <a:ea typeface="ＭＳ Ｐゴシック"/>
              </a:rPr>
              <a:t>. </a:t>
            </a:r>
          </a:p>
          <a:p>
            <a:pPr>
              <a:buFont typeface="Wingdings" pitchFamily="2" charset="2"/>
              <a:buNone/>
            </a:pPr>
            <a:r>
              <a:rPr lang="en-US" smtClean="0">
                <a:ea typeface="ＭＳ Ｐゴシック"/>
              </a:rPr>
              <a:t>We are prepared to </a:t>
            </a:r>
            <a:r>
              <a:rPr lang="en-US" u="sng" smtClean="0">
                <a:ea typeface="ＭＳ Ｐゴシック"/>
              </a:rPr>
              <a:t>work collaboratively </a:t>
            </a:r>
            <a:r>
              <a:rPr lang="en-US" smtClean="0">
                <a:ea typeface="ＭＳ Ｐゴシック"/>
              </a:rPr>
              <a:t>with colleagues, students, and parents to achieve this shared educational purpose.</a:t>
            </a:r>
          </a:p>
          <a:p>
            <a:pPr>
              <a:buFont typeface="Wingdings" pitchFamily="2" charset="2"/>
              <a:buNone/>
            </a:pPr>
            <a:r>
              <a:rPr lang="en-US" smtClean="0">
                <a:ea typeface="ＭＳ Ｐゴシック"/>
              </a:rPr>
              <a:t> </a:t>
            </a:r>
          </a:p>
          <a:p>
            <a:endParaRPr lang="en-US" smtClean="0">
              <a:ea typeface="ＭＳ Ｐゴシック"/>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56AF4487-76D7-47A1-999F-C6272E289509}" type="slidenum">
              <a:rPr lang="en-US" smtClean="0"/>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612775" y="228600"/>
            <a:ext cx="8153400" cy="990600"/>
          </a:xfrm>
        </p:spPr>
        <p:txBody>
          <a:bodyPr/>
          <a:lstStyle/>
          <a:p>
            <a:pPr eaLnBrk="1" hangingPunct="1"/>
            <a:r>
              <a:rPr lang="en-US" smtClean="0">
                <a:ea typeface="ＭＳ Ｐゴシック"/>
              </a:rPr>
              <a:t>Core Beliefs</a:t>
            </a:r>
          </a:p>
        </p:txBody>
      </p:sp>
      <p:sp>
        <p:nvSpPr>
          <p:cNvPr id="27651" name="Content Placeholder 2"/>
          <p:cNvSpPr>
            <a:spLocks noGrp="1"/>
          </p:cNvSpPr>
          <p:nvPr>
            <p:ph sz="quarter" idx="1"/>
          </p:nvPr>
        </p:nvSpPr>
        <p:spPr>
          <a:xfrm>
            <a:off x="612775" y="1600200"/>
            <a:ext cx="8153400" cy="4495800"/>
          </a:xfrm>
        </p:spPr>
        <p:txBody>
          <a:bodyPr/>
          <a:lstStyle/>
          <a:p>
            <a:pPr eaLnBrk="1" hangingPunct="1"/>
            <a:r>
              <a:rPr lang="en-US" smtClean="0">
                <a:ea typeface="ＭＳ Ｐゴシック"/>
              </a:rPr>
              <a:t>All Kids Can Learn- What does that mean?</a:t>
            </a:r>
          </a:p>
          <a:p>
            <a:pPr eaLnBrk="1" hangingPunct="1"/>
            <a:r>
              <a:rPr lang="en-US" smtClean="0">
                <a:ea typeface="ＭＳ Ｐゴシック"/>
              </a:rPr>
              <a:t>Take a piece of paper and write on it all the </a:t>
            </a:r>
            <a:r>
              <a:rPr lang="en-US" altLang="en-US" smtClean="0">
                <a:ea typeface="ＭＳ Ｐゴシック"/>
              </a:rPr>
              <a:t>“</a:t>
            </a:r>
            <a:r>
              <a:rPr lang="en-US" smtClean="0">
                <a:ea typeface="ＭＳ Ｐゴシック"/>
              </a:rPr>
              <a:t>if only</a:t>
            </a:r>
            <a:r>
              <a:rPr lang="en-US" altLang="en-US" smtClean="0">
                <a:ea typeface="ＭＳ Ｐゴシック"/>
              </a:rPr>
              <a:t>”</a:t>
            </a:r>
            <a:r>
              <a:rPr lang="en-US" smtClean="0">
                <a:ea typeface="ＭＳ Ｐゴシック"/>
              </a:rPr>
              <a:t> disclaimers you have heard others say</a:t>
            </a:r>
          </a:p>
          <a:p>
            <a:pPr lvl="1" eaLnBrk="1" hangingPunct="1"/>
            <a:r>
              <a:rPr lang="en-US" smtClean="0">
                <a:ea typeface="ＭＳ Ｐゴシック"/>
              </a:rPr>
              <a:t>Example:  All kids can learn if only… they came from supportive families</a:t>
            </a:r>
          </a:p>
          <a:p>
            <a:pPr lvl="1" eaLnBrk="1" hangingPunct="1"/>
            <a:r>
              <a:rPr lang="en-US" smtClean="0">
                <a:ea typeface="ＭＳ Ｐゴシック"/>
              </a:rPr>
              <a:t>All kids can learn if only…..</a:t>
            </a:r>
          </a:p>
          <a:p>
            <a:pPr eaLnBrk="1" hangingPunct="1"/>
            <a:endParaRPr lang="en-US" smtClean="0">
              <a:ea typeface="ＭＳ Ｐゴシック"/>
            </a:endParaRPr>
          </a:p>
          <a:p>
            <a:pPr eaLnBrk="1" hangingPunct="1"/>
            <a:endParaRPr lang="en-US" smtClean="0">
              <a:ea typeface="ＭＳ Ｐゴシック"/>
            </a:endParaRPr>
          </a:p>
        </p:txBody>
      </p:sp>
      <p:pic>
        <p:nvPicPr>
          <p:cNvPr id="27652" name="Picture 3"/>
          <p:cNvPicPr>
            <a:picLocks noChangeAspect="1"/>
          </p:cNvPicPr>
          <p:nvPr/>
        </p:nvPicPr>
        <p:blipFill>
          <a:blip r:embed="rId3"/>
          <a:srcRect/>
          <a:stretch>
            <a:fillRect/>
          </a:stretch>
        </p:blipFill>
        <p:spPr bwMode="auto">
          <a:xfrm>
            <a:off x="6108700" y="4419600"/>
            <a:ext cx="1828800" cy="1828800"/>
          </a:xfrm>
          <a:prstGeom prst="rect">
            <a:avLst/>
          </a:prstGeom>
          <a:noFill/>
          <a:ln w="9525">
            <a:noFill/>
            <a:miter lim="800000"/>
            <a:headEnd/>
            <a:tailEnd/>
          </a:ln>
        </p:spPr>
      </p:pic>
      <p:sp>
        <p:nvSpPr>
          <p:cNvPr id="27653" name="Slide Number Placeholder 4"/>
          <p:cNvSpPr>
            <a:spLocks noGrp="1"/>
          </p:cNvSpPr>
          <p:nvPr>
            <p:ph type="sldNum" sz="quarter" idx="12"/>
          </p:nvPr>
        </p:nvSpPr>
        <p:spPr bwMode="auto">
          <a:noFill/>
          <a:ln>
            <a:miter lim="800000"/>
            <a:headEnd/>
            <a:tailEnd/>
          </a:ln>
        </p:spPr>
        <p:txBody>
          <a:bodyPr/>
          <a:lstStyle/>
          <a:p>
            <a:pPr>
              <a:lnSpc>
                <a:spcPct val="80000"/>
              </a:lnSpc>
            </a:pPr>
            <a:fld id="{D5B6D05D-9E84-42AA-AC13-BED4D84291BC}" type="slidenum">
              <a:rPr lang="en-US" sz="1200" smtClean="0">
                <a:ea typeface="ＭＳ Ｐゴシック"/>
                <a:cs typeface="ＭＳ Ｐゴシック"/>
              </a:rPr>
              <a:pPr>
                <a:lnSpc>
                  <a:spcPct val="80000"/>
                </a:lnSpc>
              </a:pPr>
              <a:t>19</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fontScale="90000"/>
          </a:bodyPr>
          <a:lstStyle/>
          <a:p>
            <a:pPr eaLnBrk="1" fontAlgn="auto" hangingPunct="1">
              <a:spcAft>
                <a:spcPts val="0"/>
              </a:spcAft>
              <a:defRPr/>
            </a:pPr>
            <a:r>
              <a:rPr lang="en-US" dirty="0" smtClean="0">
                <a:ea typeface="+mj-ea"/>
                <a:cs typeface="+mj-cs"/>
              </a:rPr>
              <a:t>Six Essential Characteristics of a PLC</a:t>
            </a:r>
            <a:endParaRPr lang="en-US" dirty="0">
              <a:ea typeface="+mj-ea"/>
              <a:cs typeface="+mj-cs"/>
            </a:endParaRPr>
          </a:p>
        </p:txBody>
      </p:sp>
      <p:sp>
        <p:nvSpPr>
          <p:cNvPr id="10243" name="Content Placeholder 2"/>
          <p:cNvSpPr>
            <a:spLocks noGrp="1"/>
          </p:cNvSpPr>
          <p:nvPr>
            <p:ph sz="quarter" idx="1"/>
          </p:nvPr>
        </p:nvSpPr>
        <p:spPr>
          <a:xfrm>
            <a:off x="612775" y="1600200"/>
            <a:ext cx="8153400" cy="4495800"/>
          </a:xfrm>
        </p:spPr>
        <p:txBody>
          <a:bodyPr/>
          <a:lstStyle/>
          <a:p>
            <a:pPr eaLnBrk="1" hangingPunct="1"/>
            <a:r>
              <a:rPr lang="en-US" sz="3400" b="1" smtClean="0">
                <a:ea typeface="ＭＳ Ｐゴシック"/>
              </a:rPr>
              <a:t>Shared mission, vision, values/collective commitments, and goals</a:t>
            </a:r>
          </a:p>
          <a:p>
            <a:pPr eaLnBrk="1" hangingPunct="1"/>
            <a:r>
              <a:rPr lang="en-US" smtClean="0">
                <a:ea typeface="ＭＳ Ｐゴシック"/>
              </a:rPr>
              <a:t>Collaborative teams focused on learning</a:t>
            </a:r>
          </a:p>
          <a:p>
            <a:pPr eaLnBrk="1" hangingPunct="1"/>
            <a:r>
              <a:rPr lang="en-US" smtClean="0">
                <a:ea typeface="ＭＳ Ｐゴシック"/>
              </a:rPr>
              <a:t>Collective inquiry</a:t>
            </a:r>
          </a:p>
          <a:p>
            <a:pPr eaLnBrk="1" hangingPunct="1"/>
            <a:r>
              <a:rPr lang="en-US" smtClean="0">
                <a:ea typeface="ＭＳ Ｐゴシック"/>
              </a:rPr>
              <a:t>Action orientation and experimentation</a:t>
            </a:r>
          </a:p>
          <a:p>
            <a:pPr eaLnBrk="1" hangingPunct="1"/>
            <a:r>
              <a:rPr lang="en-US" smtClean="0">
                <a:ea typeface="ＭＳ Ｐゴシック"/>
              </a:rPr>
              <a:t>Commitment to continuous improvement</a:t>
            </a:r>
          </a:p>
          <a:p>
            <a:pPr eaLnBrk="1" hangingPunct="1"/>
            <a:r>
              <a:rPr lang="en-US" smtClean="0">
                <a:ea typeface="ＭＳ Ｐゴシック"/>
              </a:rPr>
              <a:t>Results orientation</a:t>
            </a:r>
          </a:p>
        </p:txBody>
      </p:sp>
      <p:sp>
        <p:nvSpPr>
          <p:cNvPr id="10244" name="Slide Number Placeholder 4"/>
          <p:cNvSpPr>
            <a:spLocks noGrp="1"/>
          </p:cNvSpPr>
          <p:nvPr>
            <p:ph type="sldNum" sz="quarter" idx="12"/>
          </p:nvPr>
        </p:nvSpPr>
        <p:spPr bwMode="auto">
          <a:noFill/>
          <a:ln>
            <a:miter lim="800000"/>
            <a:headEnd/>
            <a:tailEnd/>
          </a:ln>
        </p:spPr>
        <p:txBody>
          <a:bodyPr/>
          <a:lstStyle/>
          <a:p>
            <a:pPr>
              <a:lnSpc>
                <a:spcPct val="80000"/>
              </a:lnSpc>
            </a:pPr>
            <a:fld id="{7E9269CF-D0D2-434F-A5EA-F1DF6A3B61E1}" type="slidenum">
              <a:rPr lang="en-US" sz="1200" smtClean="0">
                <a:ea typeface="ＭＳ Ｐゴシック"/>
                <a:cs typeface="ＭＳ Ｐゴシック"/>
              </a:rPr>
              <a:pPr>
                <a:lnSpc>
                  <a:spcPct val="80000"/>
                </a:lnSpc>
              </a:pPr>
              <a:t>2</a:t>
            </a:fld>
            <a:endParaRPr lang="en-US" sz="1200" smtClean="0">
              <a:ea typeface="ＭＳ Ｐゴシック"/>
              <a:cs typeface="ＭＳ Ｐゴシック"/>
            </a:endParaRPr>
          </a:p>
        </p:txBody>
      </p:sp>
      <p:pic>
        <p:nvPicPr>
          <p:cNvPr id="10245" name="Picture 6" descr="MCPS_LOGO_FINAL copy.jpg"/>
          <p:cNvPicPr>
            <a:picLocks noChangeAspect="1" noChangeArrowheads="1"/>
          </p:cNvPicPr>
          <p:nvPr/>
        </p:nvPicPr>
        <p:blipFill>
          <a:blip r:embed="rId3"/>
          <a:srcRect/>
          <a:stretch>
            <a:fillRect/>
          </a:stretch>
        </p:blipFill>
        <p:spPr bwMode="auto">
          <a:xfrm>
            <a:off x="7373938" y="4945063"/>
            <a:ext cx="1101725" cy="1449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612775" y="228600"/>
            <a:ext cx="8153400" cy="990600"/>
          </a:xfrm>
        </p:spPr>
        <p:txBody>
          <a:bodyPr/>
          <a:lstStyle/>
          <a:p>
            <a:pPr eaLnBrk="1" hangingPunct="1"/>
            <a:r>
              <a:rPr lang="en-US" smtClean="0">
                <a:ea typeface="ＭＳ Ｐゴシック"/>
              </a:rPr>
              <a:t>If Only Statements……</a:t>
            </a:r>
          </a:p>
        </p:txBody>
      </p:sp>
      <p:sp>
        <p:nvSpPr>
          <p:cNvPr id="28675" name="Content Placeholder 2"/>
          <p:cNvSpPr>
            <a:spLocks noGrp="1"/>
          </p:cNvSpPr>
          <p:nvPr>
            <p:ph sz="quarter" idx="1"/>
          </p:nvPr>
        </p:nvSpPr>
        <p:spPr>
          <a:xfrm>
            <a:off x="612775" y="1600200"/>
            <a:ext cx="8153400" cy="4495800"/>
          </a:xfrm>
        </p:spPr>
        <p:txBody>
          <a:bodyPr/>
          <a:lstStyle/>
          <a:p>
            <a:pPr eaLnBrk="1" hangingPunct="1"/>
            <a:r>
              <a:rPr lang="en-US" smtClean="0">
                <a:ea typeface="ＭＳ Ｐゴシック"/>
              </a:rPr>
              <a:t>Indicate set levels of expectations for certain students without knowing their capabilities</a:t>
            </a:r>
          </a:p>
          <a:p>
            <a:pPr eaLnBrk="1" hangingPunct="1"/>
            <a:r>
              <a:rPr lang="en-US" smtClean="0">
                <a:ea typeface="ＭＳ Ｐゴシック"/>
              </a:rPr>
              <a:t>Disregard student potential for learning if given the right support and time</a:t>
            </a:r>
          </a:p>
          <a:p>
            <a:pPr eaLnBrk="1" hangingPunct="1"/>
            <a:r>
              <a:rPr lang="en-US" smtClean="0">
                <a:ea typeface="ＭＳ Ｐゴシック"/>
              </a:rPr>
              <a:t> Not within our sphere of influence and control</a:t>
            </a:r>
          </a:p>
          <a:p>
            <a:pPr eaLnBrk="1" hangingPunct="1"/>
            <a:endParaRPr lang="en-US" smtClean="0">
              <a:ea typeface="ＭＳ Ｐゴシック"/>
            </a:endParaRPr>
          </a:p>
        </p:txBody>
      </p:sp>
      <p:pic>
        <p:nvPicPr>
          <p:cNvPr id="28676" name="Picture 3" descr="MC900434912.PNG"/>
          <p:cNvPicPr>
            <a:picLocks noChangeAspect="1"/>
          </p:cNvPicPr>
          <p:nvPr/>
        </p:nvPicPr>
        <p:blipFill>
          <a:blip r:embed="rId3"/>
          <a:srcRect/>
          <a:stretch>
            <a:fillRect/>
          </a:stretch>
        </p:blipFill>
        <p:spPr bwMode="auto">
          <a:xfrm>
            <a:off x="5067300" y="3746500"/>
            <a:ext cx="2730500" cy="2730500"/>
          </a:xfrm>
          <a:prstGeom prst="rect">
            <a:avLst/>
          </a:prstGeom>
          <a:noFill/>
          <a:ln w="9525">
            <a:noFill/>
            <a:miter lim="800000"/>
            <a:headEnd/>
            <a:tailEnd/>
          </a:ln>
        </p:spPr>
      </p:pic>
      <p:sp>
        <p:nvSpPr>
          <p:cNvPr id="28677" name="Slide Number Placeholder 4"/>
          <p:cNvSpPr>
            <a:spLocks noGrp="1"/>
          </p:cNvSpPr>
          <p:nvPr>
            <p:ph type="sldNum" sz="quarter" idx="12"/>
          </p:nvPr>
        </p:nvSpPr>
        <p:spPr bwMode="auto">
          <a:noFill/>
          <a:ln>
            <a:miter lim="800000"/>
            <a:headEnd/>
            <a:tailEnd/>
          </a:ln>
        </p:spPr>
        <p:txBody>
          <a:bodyPr/>
          <a:lstStyle/>
          <a:p>
            <a:pPr>
              <a:lnSpc>
                <a:spcPct val="80000"/>
              </a:lnSpc>
            </a:pPr>
            <a:fld id="{A41FA8E7-100C-4C85-A773-ACDAC5CA5CAE}" type="slidenum">
              <a:rPr lang="en-US" sz="1200" smtClean="0">
                <a:ea typeface="ＭＳ Ｐゴシック"/>
                <a:cs typeface="ＭＳ Ｐゴシック"/>
              </a:rPr>
              <a:pPr>
                <a:lnSpc>
                  <a:spcPct val="80000"/>
                </a:lnSpc>
              </a:pPr>
              <a:t>20</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612775" y="228600"/>
            <a:ext cx="8153400" cy="990600"/>
          </a:xfrm>
        </p:spPr>
        <p:txBody>
          <a:bodyPr/>
          <a:lstStyle/>
          <a:p>
            <a:r>
              <a:rPr lang="en-US" sz="3600" smtClean="0">
                <a:ea typeface="ＭＳ Ｐゴシック"/>
              </a:rPr>
              <a:t>Impacting student learning in a professional</a:t>
            </a:r>
            <a:br>
              <a:rPr lang="en-US" sz="3600" smtClean="0">
                <a:ea typeface="ＭＳ Ｐゴシック"/>
              </a:rPr>
            </a:br>
            <a:r>
              <a:rPr lang="en-US" sz="3600" smtClean="0">
                <a:ea typeface="ＭＳ Ｐゴシック"/>
              </a:rPr>
              <a:t>learning community.....</a:t>
            </a:r>
          </a:p>
        </p:txBody>
      </p:sp>
      <p:sp>
        <p:nvSpPr>
          <p:cNvPr id="29699" name="Content Placeholder 2"/>
          <p:cNvSpPr>
            <a:spLocks noGrp="1"/>
          </p:cNvSpPr>
          <p:nvPr>
            <p:ph sz="quarter" idx="1"/>
          </p:nvPr>
        </p:nvSpPr>
        <p:spPr>
          <a:xfrm>
            <a:off x="612775" y="1600200"/>
            <a:ext cx="8153400" cy="4495800"/>
          </a:xfrm>
        </p:spPr>
        <p:txBody>
          <a:bodyPr/>
          <a:lstStyle/>
          <a:p>
            <a:pPr>
              <a:buFont typeface="Wingdings" pitchFamily="2" charset="2"/>
              <a:buNone/>
            </a:pPr>
            <a:r>
              <a:rPr lang="en-US" sz="1400" smtClean="0">
                <a:ea typeface="ＭＳ Ｐゴシック"/>
              </a:rPr>
              <a:t>           </a:t>
            </a:r>
            <a:r>
              <a:rPr lang="en-US" sz="2400" b="1" smtClean="0">
                <a:ea typeface="ＭＳ Ｐゴシック"/>
              </a:rPr>
              <a:t>Uncontrollable Variables                Controllable Variables</a:t>
            </a:r>
          </a:p>
          <a:p>
            <a:pPr>
              <a:buFont typeface="Wingdings" pitchFamily="2" charset="2"/>
              <a:buNone/>
            </a:pPr>
            <a:r>
              <a:rPr lang="en-US" sz="1400" smtClean="0">
                <a:ea typeface="ＭＳ Ｐゴシック"/>
              </a:rPr>
              <a:t>	                </a:t>
            </a:r>
            <a:r>
              <a:rPr lang="en-US" sz="1400" i="1" smtClean="0">
                <a:ea typeface="ＭＳ Ｐゴシック"/>
              </a:rPr>
              <a:t>Children cannot…	</a:t>
            </a:r>
            <a:r>
              <a:rPr lang="en-US" sz="1400" smtClean="0">
                <a:ea typeface="ＭＳ Ｐゴシック"/>
              </a:rPr>
              <a:t>		</a:t>
            </a:r>
            <a:r>
              <a:rPr lang="en-US" sz="1400" i="1" smtClean="0">
                <a:ea typeface="ＭＳ Ｐゴシック"/>
              </a:rPr>
              <a:t>                A school culture in which </a:t>
            </a:r>
          </a:p>
          <a:p>
            <a:pPr>
              <a:buFont typeface="Wingdings" pitchFamily="2" charset="2"/>
              <a:buNone/>
            </a:pPr>
            <a:r>
              <a:rPr lang="en-US" sz="1400" i="1" smtClean="0">
                <a:ea typeface="ＭＳ Ｐゴシック"/>
              </a:rPr>
              <a:t>						              collaborative teams develop…</a:t>
            </a:r>
          </a:p>
          <a:p>
            <a:pPr>
              <a:buFont typeface="Wingdings" pitchFamily="2" charset="2"/>
              <a:buNone/>
            </a:pPr>
            <a:r>
              <a:rPr lang="en-US" sz="1400" smtClean="0">
                <a:ea typeface="ＭＳ Ｐゴシック"/>
              </a:rPr>
              <a:t>                    pick their parents.  			      a school and classroom culture of caring		                                                                          and encouragement.</a:t>
            </a:r>
          </a:p>
          <a:p>
            <a:pPr>
              <a:buFont typeface="Wingdings" pitchFamily="2" charset="2"/>
              <a:buNone/>
            </a:pPr>
            <a:r>
              <a:rPr lang="en-US" sz="1400" smtClean="0">
                <a:ea typeface="ＭＳ Ｐゴシック"/>
              </a:rPr>
              <a:t>                    pick where they live.      		                             a guaranteed, viable curriculum.                                                                                   </a:t>
            </a:r>
          </a:p>
          <a:p>
            <a:pPr>
              <a:buFont typeface="Wingdings" pitchFamily="2" charset="2"/>
              <a:buNone/>
            </a:pPr>
            <a:r>
              <a:rPr lang="en-US" sz="1400" smtClean="0">
                <a:ea typeface="ＭＳ Ｐゴシック"/>
              </a:rPr>
              <a:t>                     				                effective, research-based</a:t>
            </a:r>
          </a:p>
          <a:p>
            <a:pPr>
              <a:buFont typeface="Wingdings" pitchFamily="2" charset="2"/>
              <a:buNone/>
            </a:pPr>
            <a:r>
              <a:rPr lang="en-US" sz="1400" smtClean="0">
                <a:ea typeface="ＭＳ Ｐゴシック"/>
              </a:rPr>
              <a:t>                pick the school they attend.                                                          teaching strategies.</a:t>
            </a:r>
          </a:p>
          <a:p>
            <a:pPr>
              <a:buFont typeface="Wingdings" pitchFamily="2" charset="2"/>
              <a:buNone/>
            </a:pPr>
            <a:r>
              <a:rPr lang="en-US" sz="1400" smtClean="0">
                <a:ea typeface="ＭＳ Ｐゴシック"/>
              </a:rPr>
              <a:t>                                                                                                         frequent, formative monitoring</a:t>
            </a:r>
          </a:p>
          <a:p>
            <a:pPr>
              <a:buFont typeface="Wingdings" pitchFamily="2" charset="2"/>
              <a:buNone/>
            </a:pPr>
            <a:r>
              <a:rPr lang="en-US" sz="1400" smtClean="0">
                <a:ea typeface="ＭＳ Ｐゴシック"/>
              </a:rPr>
              <a:t>                     pick their teachers.                                                                  of student learning.        </a:t>
            </a:r>
          </a:p>
          <a:p>
            <a:pPr>
              <a:buFont typeface="Wingdings" pitchFamily="2" charset="2"/>
              <a:buNone/>
            </a:pPr>
            <a:r>
              <a:rPr lang="en-US" sz="1400" smtClean="0">
                <a:ea typeface="ＭＳ Ｐゴシック"/>
              </a:rPr>
              <a:t>	                                                                                            additional time, support, and enrichment.</a:t>
            </a:r>
          </a:p>
          <a:p>
            <a:pPr>
              <a:buFont typeface="Wingdings" pitchFamily="2" charset="2"/>
              <a:buNone/>
            </a:pPr>
            <a:r>
              <a:rPr lang="en-US" sz="1400" smtClean="0">
                <a:ea typeface="ＭＳ Ｐゴシック"/>
              </a:rPr>
              <a:t>              pick the high-stakes, summative                                            frequent recognition and celebration</a:t>
            </a:r>
          </a:p>
          <a:p>
            <a:pPr>
              <a:buFont typeface="Wingdings" pitchFamily="2" charset="2"/>
              <a:buNone/>
            </a:pPr>
            <a:r>
              <a:rPr lang="en-US" sz="1400" smtClean="0">
                <a:ea typeface="ＭＳ Ｐゴシック"/>
              </a:rPr>
              <a:t>                     assessments.                                                                                  of improvement.                                                                                                                      </a:t>
            </a:r>
          </a:p>
        </p:txBody>
      </p:sp>
      <p:sp>
        <p:nvSpPr>
          <p:cNvPr id="4" name="Slide Number Placeholder 3"/>
          <p:cNvSpPr>
            <a:spLocks noGrp="1"/>
          </p:cNvSpPr>
          <p:nvPr>
            <p:ph type="sldNum" sz="quarter" idx="12"/>
          </p:nvPr>
        </p:nvSpPr>
        <p:spPr/>
        <p:txBody>
          <a:bodyPr>
            <a:normAutofit fontScale="85000" lnSpcReduction="20000"/>
          </a:bodyPr>
          <a:lstStyle/>
          <a:p>
            <a:pPr>
              <a:defRPr/>
            </a:pPr>
            <a:fld id="{4169E05F-EF9C-4C79-BFF8-E9126A64DFEA}"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612775" y="228600"/>
            <a:ext cx="8153400" cy="990600"/>
          </a:xfrm>
        </p:spPr>
        <p:txBody>
          <a:bodyPr/>
          <a:lstStyle/>
          <a:p>
            <a:r>
              <a:rPr lang="en-US" smtClean="0">
                <a:ea typeface="ＭＳ Ｐゴシック"/>
              </a:rPr>
              <a:t>Variables WE control…</a:t>
            </a:r>
          </a:p>
        </p:txBody>
      </p:sp>
      <p:sp>
        <p:nvSpPr>
          <p:cNvPr id="30723" name="Content Placeholder 2"/>
          <p:cNvSpPr>
            <a:spLocks noGrp="1"/>
          </p:cNvSpPr>
          <p:nvPr>
            <p:ph sz="quarter" idx="1"/>
          </p:nvPr>
        </p:nvSpPr>
        <p:spPr>
          <a:xfrm>
            <a:off x="612775" y="1600200"/>
            <a:ext cx="8153400" cy="4495800"/>
          </a:xfrm>
        </p:spPr>
        <p:txBody>
          <a:bodyPr/>
          <a:lstStyle/>
          <a:p>
            <a:pPr>
              <a:buFont typeface="Wingdings" pitchFamily="2" charset="2"/>
              <a:buNone/>
            </a:pPr>
            <a:r>
              <a:rPr lang="en-US" smtClean="0">
                <a:ea typeface="ＭＳ Ｐゴシック"/>
              </a:rPr>
              <a:t>Schools where collaborative teams develop…..</a:t>
            </a:r>
          </a:p>
          <a:p>
            <a:pPr>
              <a:buFont typeface="Wingdings" pitchFamily="2" charset="2"/>
              <a:buChar char="§"/>
            </a:pPr>
            <a:r>
              <a:rPr lang="en-US" smtClean="0">
                <a:ea typeface="ＭＳ Ｐゴシック"/>
              </a:rPr>
              <a:t>A school and classroom culture of caring and encouragement</a:t>
            </a:r>
          </a:p>
          <a:p>
            <a:pPr>
              <a:buFont typeface="Wingdings" pitchFamily="2" charset="2"/>
              <a:buChar char="§"/>
            </a:pPr>
            <a:r>
              <a:rPr lang="en-US" smtClean="0">
                <a:ea typeface="ＭＳ Ｐゴシック"/>
              </a:rPr>
              <a:t>A guaranteed and viable curriculum</a:t>
            </a:r>
          </a:p>
          <a:p>
            <a:pPr>
              <a:buFont typeface="Wingdings" pitchFamily="2" charset="2"/>
              <a:buChar char="§"/>
            </a:pPr>
            <a:r>
              <a:rPr lang="en-US" smtClean="0">
                <a:ea typeface="ＭＳ Ｐゴシック"/>
              </a:rPr>
              <a:t>Effective, research based teaching strategies</a:t>
            </a:r>
          </a:p>
          <a:p>
            <a:pPr>
              <a:buFont typeface="Wingdings" pitchFamily="2" charset="2"/>
              <a:buChar char="§"/>
            </a:pPr>
            <a:r>
              <a:rPr lang="en-US" smtClean="0">
                <a:ea typeface="ＭＳ Ｐゴシック"/>
              </a:rPr>
              <a:t>Frequent, formative monitoring of student learning</a:t>
            </a:r>
          </a:p>
          <a:p>
            <a:pPr>
              <a:buFont typeface="Wingdings" pitchFamily="2" charset="2"/>
              <a:buChar char="§"/>
            </a:pPr>
            <a:r>
              <a:rPr lang="en-US" smtClean="0">
                <a:ea typeface="ＭＳ Ｐゴシック"/>
              </a:rPr>
              <a:t>Additional time, support and enrichment</a:t>
            </a:r>
          </a:p>
          <a:p>
            <a:pPr>
              <a:buFont typeface="Wingdings" pitchFamily="2" charset="2"/>
              <a:buChar char="§"/>
            </a:pPr>
            <a:r>
              <a:rPr lang="en-US" smtClean="0">
                <a:ea typeface="ＭＳ Ｐゴシック"/>
              </a:rPr>
              <a:t>Frequent recognition and celebration of improvement</a:t>
            </a:r>
          </a:p>
        </p:txBody>
      </p:sp>
      <p:sp>
        <p:nvSpPr>
          <p:cNvPr id="4" name="Slide Number Placeholder 3"/>
          <p:cNvSpPr>
            <a:spLocks noGrp="1"/>
          </p:cNvSpPr>
          <p:nvPr>
            <p:ph type="sldNum" sz="quarter" idx="12"/>
          </p:nvPr>
        </p:nvSpPr>
        <p:spPr/>
        <p:txBody>
          <a:bodyPr>
            <a:normAutofit fontScale="85000" lnSpcReduction="20000"/>
          </a:bodyPr>
          <a:lstStyle/>
          <a:p>
            <a:pPr>
              <a:defRPr/>
            </a:pPr>
            <a:fld id="{69638185-6E11-4904-AABD-6605670B269B}" type="slidenum">
              <a:rPr lang="en-US"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12775" y="228600"/>
            <a:ext cx="8153400" cy="990600"/>
          </a:xfrm>
        </p:spPr>
        <p:txBody>
          <a:bodyPr/>
          <a:lstStyle/>
          <a:p>
            <a:pPr eaLnBrk="1" hangingPunct="1"/>
            <a:r>
              <a:rPr lang="en-US" smtClean="0">
                <a:ea typeface="ＭＳ Ｐゴシック"/>
              </a:rPr>
              <a:t>All Kids Can Learn</a:t>
            </a:r>
          </a:p>
        </p:txBody>
      </p:sp>
      <p:sp>
        <p:nvSpPr>
          <p:cNvPr id="31747" name="Content Placeholder 2"/>
          <p:cNvSpPr>
            <a:spLocks noGrp="1"/>
          </p:cNvSpPr>
          <p:nvPr>
            <p:ph sz="quarter" idx="1"/>
          </p:nvPr>
        </p:nvSpPr>
        <p:spPr>
          <a:xfrm>
            <a:off x="612775" y="1600200"/>
            <a:ext cx="8153400" cy="4495800"/>
          </a:xfrm>
        </p:spPr>
        <p:txBody>
          <a:bodyPr/>
          <a:lstStyle/>
          <a:p>
            <a:pPr algn="ctr" eaLnBrk="1" hangingPunct="1">
              <a:buFont typeface="Wingdings" pitchFamily="2" charset="2"/>
              <a:buNone/>
            </a:pPr>
            <a:r>
              <a:rPr lang="en-US" altLang="en-US" smtClean="0">
                <a:ea typeface="ＭＳ Ｐゴシック"/>
              </a:rPr>
              <a:t>“</a:t>
            </a:r>
            <a:r>
              <a:rPr lang="en-US" smtClean="0">
                <a:ea typeface="ＭＳ Ｐゴシック"/>
              </a:rPr>
              <a:t>In today</a:t>
            </a:r>
            <a:r>
              <a:rPr lang="en-US" altLang="en-US" smtClean="0">
                <a:ea typeface="ＭＳ Ｐゴシック"/>
              </a:rPr>
              <a:t>’</a:t>
            </a:r>
            <a:r>
              <a:rPr lang="en-US" smtClean="0">
                <a:ea typeface="ＭＳ Ｐゴシック"/>
              </a:rPr>
              <a:t>s Information Age society, however, … it is the purpose of schools to bring all students to their full potential and to a level of education that was once reserved for the very few… Only the fourth school… offers a viable, modern-day response to students who are not learning.</a:t>
            </a:r>
            <a:r>
              <a:rPr lang="en-US" altLang="en-US" smtClean="0">
                <a:ea typeface="ＭＳ Ｐゴシック"/>
              </a:rPr>
              <a:t>”</a:t>
            </a:r>
            <a:endParaRPr lang="en-US" altLang="ja-JP" sz="2000" smtClean="0">
              <a:ea typeface="ＭＳ Ｐゴシック"/>
            </a:endParaRPr>
          </a:p>
          <a:p>
            <a:pPr algn="r" eaLnBrk="1" hangingPunct="1">
              <a:buFont typeface="Wingdings" pitchFamily="2" charset="2"/>
              <a:buNone/>
            </a:pPr>
            <a:endParaRPr lang="en-US" sz="1800" smtClean="0">
              <a:ea typeface="ＭＳ Ｐゴシック"/>
            </a:endParaRPr>
          </a:p>
          <a:p>
            <a:pPr algn="r" eaLnBrk="1" hangingPunct="1">
              <a:buFont typeface="Wingdings" pitchFamily="2" charset="2"/>
              <a:buNone/>
            </a:pPr>
            <a:r>
              <a:rPr lang="en-US" sz="1800" smtClean="0">
                <a:ea typeface="ＭＳ Ｐゴシック"/>
              </a:rPr>
              <a:t>-Richard DuFour and Robert Eaker (1998)</a:t>
            </a:r>
          </a:p>
          <a:p>
            <a:pPr algn="r" eaLnBrk="1" hangingPunct="1">
              <a:buFont typeface="Wingdings" pitchFamily="2" charset="2"/>
              <a:buNone/>
            </a:pPr>
            <a:r>
              <a:rPr lang="en-US" altLang="en-US" sz="1800" smtClean="0">
                <a:ea typeface="ＭＳ Ｐゴシック"/>
              </a:rPr>
              <a:t>“</a:t>
            </a:r>
            <a:r>
              <a:rPr lang="en-US" sz="1800" smtClean="0">
                <a:ea typeface="ＭＳ Ｐゴシック"/>
              </a:rPr>
              <a:t>Professional Learning Communities at Work</a:t>
            </a:r>
            <a:r>
              <a:rPr lang="en-US" altLang="en-US" sz="1800" smtClean="0">
                <a:ea typeface="ＭＳ Ｐゴシック"/>
              </a:rPr>
              <a:t>”</a:t>
            </a:r>
            <a:r>
              <a:rPr lang="en-US" sz="1800" smtClean="0">
                <a:ea typeface="ＭＳ Ｐゴシック"/>
              </a:rPr>
              <a:t>, p. 61</a:t>
            </a:r>
          </a:p>
        </p:txBody>
      </p:sp>
      <p:sp>
        <p:nvSpPr>
          <p:cNvPr id="31748" name="Slide Number Placeholder 3"/>
          <p:cNvSpPr>
            <a:spLocks noGrp="1"/>
          </p:cNvSpPr>
          <p:nvPr>
            <p:ph type="sldNum" sz="quarter" idx="12"/>
          </p:nvPr>
        </p:nvSpPr>
        <p:spPr bwMode="auto">
          <a:noFill/>
          <a:ln>
            <a:miter lim="800000"/>
            <a:headEnd/>
            <a:tailEnd/>
          </a:ln>
        </p:spPr>
        <p:txBody>
          <a:bodyPr/>
          <a:lstStyle/>
          <a:p>
            <a:pPr>
              <a:lnSpc>
                <a:spcPct val="80000"/>
              </a:lnSpc>
            </a:pPr>
            <a:fld id="{B350724C-9EFC-451E-9753-3B3F660A1846}" type="slidenum">
              <a:rPr lang="en-US" sz="1200" smtClean="0">
                <a:ea typeface="ＭＳ Ｐゴシック"/>
                <a:cs typeface="ＭＳ Ｐゴシック"/>
              </a:rPr>
              <a:pPr>
                <a:lnSpc>
                  <a:spcPct val="80000"/>
                </a:lnSpc>
              </a:pPr>
              <a:t>23</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612775" y="228600"/>
            <a:ext cx="8153400" cy="990600"/>
          </a:xfrm>
        </p:spPr>
        <p:txBody>
          <a:bodyPr/>
          <a:lstStyle/>
          <a:p>
            <a:pPr eaLnBrk="1" hangingPunct="1"/>
            <a:r>
              <a:rPr lang="en-US" smtClean="0">
                <a:ea typeface="ＭＳ Ｐゴシック"/>
              </a:rPr>
              <a:t>All Students Can Achieve</a:t>
            </a:r>
          </a:p>
        </p:txBody>
      </p:sp>
      <p:sp>
        <p:nvSpPr>
          <p:cNvPr id="32771" name="Content Placeholder 2"/>
          <p:cNvSpPr>
            <a:spLocks noGrp="1"/>
          </p:cNvSpPr>
          <p:nvPr>
            <p:ph sz="quarter" idx="1"/>
          </p:nvPr>
        </p:nvSpPr>
        <p:spPr>
          <a:xfrm>
            <a:off x="612775" y="1600200"/>
            <a:ext cx="8153400" cy="4495800"/>
          </a:xfrm>
        </p:spPr>
        <p:txBody>
          <a:bodyPr/>
          <a:lstStyle/>
          <a:p>
            <a:pPr eaLnBrk="1" hangingPunct="1"/>
            <a:r>
              <a:rPr lang="en-US" smtClean="0">
                <a:ea typeface="ＭＳ Ｐゴシック"/>
              </a:rPr>
              <a:t>Leaving Nothing to Chance…..</a:t>
            </a:r>
          </a:p>
          <a:p>
            <a:pPr lvl="1" eaLnBrk="1" hangingPunct="1"/>
            <a:r>
              <a:rPr lang="en-US" smtClean="0">
                <a:ea typeface="ＭＳ Ｐゴシック"/>
              </a:rPr>
              <a:t>Breaking the cycle of predictability</a:t>
            </a:r>
          </a:p>
          <a:p>
            <a:pPr eaLnBrk="1" hangingPunct="1"/>
            <a:r>
              <a:rPr lang="en-US" smtClean="0">
                <a:ea typeface="ＭＳ Ｐゴシック"/>
              </a:rPr>
              <a:t>We need to believe all students can learn even if all the obstacles are in place.</a:t>
            </a:r>
          </a:p>
          <a:p>
            <a:pPr eaLnBrk="1" hangingPunct="1"/>
            <a:r>
              <a:rPr lang="en-US" smtClean="0">
                <a:ea typeface="ＭＳ Ｐゴシック"/>
              </a:rPr>
              <a:t>Have you ever had a student who…</a:t>
            </a:r>
          </a:p>
          <a:p>
            <a:pPr lvl="1" eaLnBrk="1" hangingPunct="1"/>
            <a:r>
              <a:rPr lang="en-US" smtClean="0">
                <a:ea typeface="ＭＳ Ｐゴシック"/>
              </a:rPr>
              <a:t>does better in one class than the other?</a:t>
            </a:r>
          </a:p>
          <a:p>
            <a:pPr lvl="1" eaLnBrk="1" hangingPunct="1"/>
            <a:r>
              <a:rPr lang="en-US" smtClean="0">
                <a:ea typeface="ＭＳ Ｐゴシック"/>
              </a:rPr>
              <a:t>was in Special Ed and became proficient?</a:t>
            </a:r>
          </a:p>
          <a:p>
            <a:pPr lvl="1" eaLnBrk="1" hangingPunct="1"/>
            <a:r>
              <a:rPr lang="en-US" smtClean="0">
                <a:ea typeface="ＭＳ Ｐゴシック"/>
              </a:rPr>
              <a:t>was an English Learner and reclassified?</a:t>
            </a:r>
          </a:p>
        </p:txBody>
      </p:sp>
      <p:pic>
        <p:nvPicPr>
          <p:cNvPr id="32772" name="Picture 4"/>
          <p:cNvPicPr>
            <a:picLocks noChangeAspect="1"/>
          </p:cNvPicPr>
          <p:nvPr/>
        </p:nvPicPr>
        <p:blipFill>
          <a:blip r:embed="rId3"/>
          <a:srcRect/>
          <a:stretch>
            <a:fillRect/>
          </a:stretch>
        </p:blipFill>
        <p:spPr bwMode="auto">
          <a:xfrm>
            <a:off x="6210300" y="5378450"/>
            <a:ext cx="2555875" cy="1077913"/>
          </a:xfrm>
          <a:prstGeom prst="rect">
            <a:avLst/>
          </a:prstGeom>
          <a:noFill/>
          <a:ln w="9525">
            <a:noFill/>
            <a:miter lim="800000"/>
            <a:headEnd/>
            <a:tailEnd/>
          </a:ln>
        </p:spPr>
      </p:pic>
      <p:sp>
        <p:nvSpPr>
          <p:cNvPr id="32773" name="Slide Number Placeholder 5"/>
          <p:cNvSpPr>
            <a:spLocks noGrp="1"/>
          </p:cNvSpPr>
          <p:nvPr>
            <p:ph type="sldNum" sz="quarter" idx="12"/>
          </p:nvPr>
        </p:nvSpPr>
        <p:spPr bwMode="auto">
          <a:noFill/>
          <a:ln>
            <a:miter lim="800000"/>
            <a:headEnd/>
            <a:tailEnd/>
          </a:ln>
        </p:spPr>
        <p:txBody>
          <a:bodyPr/>
          <a:lstStyle/>
          <a:p>
            <a:pPr>
              <a:lnSpc>
                <a:spcPct val="80000"/>
              </a:lnSpc>
            </a:pPr>
            <a:fld id="{F1FC9D25-3FD9-4210-9A56-211E90E65768}" type="slidenum">
              <a:rPr lang="en-US" sz="1200" smtClean="0">
                <a:ea typeface="ＭＳ Ｐゴシック"/>
                <a:cs typeface="ＭＳ Ｐゴシック"/>
              </a:rPr>
              <a:pPr>
                <a:lnSpc>
                  <a:spcPct val="80000"/>
                </a:lnSpc>
              </a:pPr>
              <a:t>24</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612775" y="228600"/>
            <a:ext cx="8153400" cy="990600"/>
          </a:xfrm>
        </p:spPr>
        <p:txBody>
          <a:bodyPr/>
          <a:lstStyle/>
          <a:p>
            <a:pPr eaLnBrk="1" hangingPunct="1"/>
            <a:r>
              <a:rPr lang="en-US" smtClean="0">
                <a:ea typeface="ＭＳ Ｐゴシック"/>
              </a:rPr>
              <a:t>Objectives &amp; Outcomes</a:t>
            </a:r>
          </a:p>
        </p:txBody>
      </p:sp>
      <p:sp>
        <p:nvSpPr>
          <p:cNvPr id="33795" name="Content Placeholder 2"/>
          <p:cNvSpPr>
            <a:spLocks noGrp="1"/>
          </p:cNvSpPr>
          <p:nvPr>
            <p:ph sz="quarter" idx="1"/>
          </p:nvPr>
        </p:nvSpPr>
        <p:spPr>
          <a:xfrm>
            <a:off x="612775" y="1600200"/>
            <a:ext cx="8153400" cy="4495800"/>
          </a:xfrm>
        </p:spPr>
        <p:txBody>
          <a:bodyPr/>
          <a:lstStyle/>
          <a:p>
            <a:pPr eaLnBrk="1" hangingPunct="1">
              <a:buSzPct val="100000"/>
              <a:buFont typeface="Wingdings" pitchFamily="2" charset="2"/>
              <a:buChar char="ü"/>
            </a:pPr>
            <a:r>
              <a:rPr lang="en-US" smtClean="0">
                <a:ea typeface="ＭＳ Ｐゴシック"/>
              </a:rPr>
              <a:t>To understand how school culture plays a crucial role in the successful implementation of a PLC.</a:t>
            </a:r>
          </a:p>
          <a:p>
            <a:pPr eaLnBrk="1" hangingPunct="1"/>
            <a:r>
              <a:rPr lang="en-US" smtClean="0">
                <a:ea typeface="ＭＳ Ｐゴシック"/>
              </a:rPr>
              <a:t>To gain a deeper understanding of the four pillars of a Professional Learning Community:</a:t>
            </a:r>
          </a:p>
          <a:p>
            <a:pPr lvl="1" eaLnBrk="1" hangingPunct="1"/>
            <a:r>
              <a:rPr lang="en-US" smtClean="0">
                <a:ea typeface="ＭＳ Ｐゴシック"/>
              </a:rPr>
              <a:t>Mission, Vision, Values and Values</a:t>
            </a:r>
          </a:p>
          <a:p>
            <a:pPr eaLnBrk="1" hangingPunct="1"/>
            <a:r>
              <a:rPr lang="en-US" smtClean="0">
                <a:ea typeface="ＭＳ Ｐゴシック"/>
              </a:rPr>
              <a:t>To discuss how to incorporate the four pillars at your school site. </a:t>
            </a:r>
          </a:p>
          <a:p>
            <a:pPr eaLnBrk="1" hangingPunct="1"/>
            <a:endParaRPr lang="en-US" smtClean="0">
              <a:ea typeface="ＭＳ Ｐゴシック"/>
            </a:endParaRPr>
          </a:p>
        </p:txBody>
      </p:sp>
      <p:sp>
        <p:nvSpPr>
          <p:cNvPr id="33796" name="Slide Number Placeholder 3"/>
          <p:cNvSpPr>
            <a:spLocks noGrp="1"/>
          </p:cNvSpPr>
          <p:nvPr>
            <p:ph type="sldNum" sz="quarter" idx="12"/>
          </p:nvPr>
        </p:nvSpPr>
        <p:spPr bwMode="auto">
          <a:noFill/>
          <a:ln>
            <a:miter lim="800000"/>
            <a:headEnd/>
            <a:tailEnd/>
          </a:ln>
        </p:spPr>
        <p:txBody>
          <a:bodyPr/>
          <a:lstStyle/>
          <a:p>
            <a:pPr>
              <a:lnSpc>
                <a:spcPct val="80000"/>
              </a:lnSpc>
            </a:pPr>
            <a:fld id="{2926FC43-8A6F-45F3-BBBB-1AB64879CDE1}" type="slidenum">
              <a:rPr lang="en-US" sz="1200" smtClean="0">
                <a:ea typeface="ＭＳ Ｐゴシック"/>
                <a:cs typeface="ＭＳ Ｐゴシック"/>
              </a:rPr>
              <a:pPr>
                <a:lnSpc>
                  <a:spcPct val="80000"/>
                </a:lnSpc>
              </a:pPr>
              <a:t>25</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612775" y="228600"/>
            <a:ext cx="8153400" cy="990600"/>
          </a:xfrm>
        </p:spPr>
        <p:txBody>
          <a:bodyPr/>
          <a:lstStyle/>
          <a:p>
            <a:pPr eaLnBrk="1" hangingPunct="1"/>
            <a:r>
              <a:rPr lang="en-US" smtClean="0">
                <a:ea typeface="ＭＳ Ｐゴシック"/>
              </a:rPr>
              <a:t>Four Pillars- Foundation of a PLC</a:t>
            </a:r>
          </a:p>
        </p:txBody>
      </p:sp>
      <p:sp>
        <p:nvSpPr>
          <p:cNvPr id="34819" name="Text Box 2"/>
          <p:cNvSpPr txBox="1">
            <a:spLocks noChangeArrowheads="1"/>
          </p:cNvSpPr>
          <p:nvPr/>
        </p:nvSpPr>
        <p:spPr bwMode="auto">
          <a:xfrm>
            <a:off x="114300" y="1600200"/>
            <a:ext cx="1479550" cy="525463"/>
          </a:xfrm>
          <a:prstGeom prst="rect">
            <a:avLst/>
          </a:prstGeom>
          <a:no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MISSION</a:t>
            </a:r>
          </a:p>
        </p:txBody>
      </p:sp>
      <p:sp>
        <p:nvSpPr>
          <p:cNvPr id="34820" name="Text Box 3"/>
          <p:cNvSpPr txBox="1">
            <a:spLocks noChangeArrowheads="1"/>
          </p:cNvSpPr>
          <p:nvPr/>
        </p:nvSpPr>
        <p:spPr bwMode="auto">
          <a:xfrm>
            <a:off x="2628900" y="1600200"/>
            <a:ext cx="1414463" cy="525463"/>
          </a:xfrm>
          <a:prstGeom prst="rect">
            <a:avLst/>
          </a:prstGeom>
          <a:no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VISION</a:t>
            </a:r>
          </a:p>
        </p:txBody>
      </p:sp>
      <p:sp>
        <p:nvSpPr>
          <p:cNvPr id="34821" name="Text Box 4"/>
          <p:cNvSpPr txBox="1">
            <a:spLocks noChangeArrowheads="1"/>
          </p:cNvSpPr>
          <p:nvPr/>
        </p:nvSpPr>
        <p:spPr bwMode="auto">
          <a:xfrm>
            <a:off x="5143500" y="1600200"/>
            <a:ext cx="1555750" cy="525463"/>
          </a:xfrm>
          <a:prstGeom prst="rect">
            <a:avLst/>
          </a:prstGeom>
          <a:no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VALUES</a:t>
            </a:r>
          </a:p>
        </p:txBody>
      </p:sp>
      <p:sp>
        <p:nvSpPr>
          <p:cNvPr id="34822" name="Text Box 5"/>
          <p:cNvSpPr txBox="1">
            <a:spLocks noChangeArrowheads="1"/>
          </p:cNvSpPr>
          <p:nvPr/>
        </p:nvSpPr>
        <p:spPr bwMode="auto">
          <a:xfrm>
            <a:off x="7658100" y="1600200"/>
            <a:ext cx="1428750" cy="525463"/>
          </a:xfrm>
          <a:prstGeom prst="rect">
            <a:avLst/>
          </a:prstGeom>
          <a:no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GOALS</a:t>
            </a:r>
          </a:p>
        </p:txBody>
      </p:sp>
      <p:sp>
        <p:nvSpPr>
          <p:cNvPr id="34823" name="Text Box 6"/>
          <p:cNvSpPr txBox="1">
            <a:spLocks noChangeArrowheads="1"/>
          </p:cNvSpPr>
          <p:nvPr/>
        </p:nvSpPr>
        <p:spPr bwMode="auto">
          <a:xfrm>
            <a:off x="114300" y="2701925"/>
            <a:ext cx="1479550" cy="1244600"/>
          </a:xfrm>
          <a:prstGeom prst="rect">
            <a:avLst/>
          </a:prstGeom>
          <a:noFill/>
          <a:ln w="25400">
            <a:solidFill>
              <a:srgbClr val="3366FF"/>
            </a:solidFill>
            <a:miter lim="800000"/>
            <a:headEnd/>
            <a:tailEnd/>
          </a:ln>
        </p:spPr>
        <p:txBody>
          <a:bodyPr tIns="91440" bIns="91440"/>
          <a:lstStyle/>
          <a:p>
            <a:pPr algn="ctr" defTabSz="914400"/>
            <a:endParaRPr lang="en-US" sz="1400">
              <a:latin typeface="Arial" pitchFamily="34" charset="0"/>
              <a:cs typeface="Times New Roman" pitchFamily="18" charset="0"/>
            </a:endParaRPr>
          </a:p>
          <a:p>
            <a:pPr algn="ctr" defTabSz="914400"/>
            <a:r>
              <a:rPr lang="en-US" sz="1400">
                <a:latin typeface="Arial" pitchFamily="34" charset="0"/>
                <a:cs typeface="Times New Roman" pitchFamily="18" charset="0"/>
              </a:rPr>
              <a:t>WHY?</a:t>
            </a:r>
          </a:p>
          <a:p>
            <a:pPr algn="ctr" defTabSz="914400"/>
            <a:r>
              <a:rPr lang="en-US" sz="1400">
                <a:latin typeface="Arial" pitchFamily="34" charset="0"/>
                <a:cs typeface="Times New Roman" pitchFamily="18" charset="0"/>
              </a:rPr>
              <a:t>Why do we exist?</a:t>
            </a:r>
          </a:p>
        </p:txBody>
      </p:sp>
      <p:sp>
        <p:nvSpPr>
          <p:cNvPr id="34824" name="Text Box 7"/>
          <p:cNvSpPr txBox="1">
            <a:spLocks noChangeArrowheads="1"/>
          </p:cNvSpPr>
          <p:nvPr/>
        </p:nvSpPr>
        <p:spPr bwMode="auto">
          <a:xfrm>
            <a:off x="2628900" y="2714625"/>
            <a:ext cx="1414463" cy="1244600"/>
          </a:xfrm>
          <a:prstGeom prst="rect">
            <a:avLst/>
          </a:prstGeom>
          <a:noFill/>
          <a:ln w="25400">
            <a:solidFill>
              <a:srgbClr val="3366FF"/>
            </a:solidFill>
            <a:miter lim="800000"/>
            <a:headEnd/>
            <a:tailEnd/>
          </a:ln>
        </p:spPr>
        <p:txBody>
          <a:bodyPr tIns="91440" bIns="91440"/>
          <a:lstStyle/>
          <a:p>
            <a:pPr algn="ctr" defTabSz="914400"/>
            <a:r>
              <a:rPr lang="en-US" sz="1400">
                <a:latin typeface="Arial" pitchFamily="34" charset="0"/>
                <a:cs typeface="Times New Roman" pitchFamily="18" charset="0"/>
              </a:rPr>
              <a:t>WHAT?</a:t>
            </a:r>
          </a:p>
          <a:p>
            <a:pPr algn="ctr" defTabSz="914400"/>
            <a:r>
              <a:rPr lang="en-US" sz="1400">
                <a:latin typeface="Arial" pitchFamily="34" charset="0"/>
                <a:cs typeface="Times New Roman" pitchFamily="18" charset="0"/>
              </a:rPr>
              <a:t>What must our school become to accomplish our purpose?</a:t>
            </a:r>
          </a:p>
        </p:txBody>
      </p:sp>
      <p:sp>
        <p:nvSpPr>
          <p:cNvPr id="34825" name="Text Box 8"/>
          <p:cNvSpPr txBox="1">
            <a:spLocks noChangeArrowheads="1"/>
          </p:cNvSpPr>
          <p:nvPr/>
        </p:nvSpPr>
        <p:spPr bwMode="auto">
          <a:xfrm>
            <a:off x="5143500" y="2714625"/>
            <a:ext cx="1555750" cy="1244600"/>
          </a:xfrm>
          <a:prstGeom prst="rect">
            <a:avLst/>
          </a:prstGeom>
          <a:noFill/>
          <a:ln w="25400">
            <a:solidFill>
              <a:srgbClr val="3366FF"/>
            </a:solidFill>
            <a:miter lim="800000"/>
            <a:headEnd/>
            <a:tailEnd/>
          </a:ln>
        </p:spPr>
        <p:txBody>
          <a:bodyPr tIns="91440" bIns="91440"/>
          <a:lstStyle/>
          <a:p>
            <a:pPr algn="ctr" defTabSz="914400"/>
            <a:r>
              <a:rPr lang="en-US" sz="1400">
                <a:latin typeface="Arial" pitchFamily="34" charset="0"/>
                <a:cs typeface="Times New Roman" pitchFamily="18" charset="0"/>
              </a:rPr>
              <a:t>HOW?</a:t>
            </a:r>
          </a:p>
          <a:p>
            <a:pPr algn="ctr" defTabSz="914400"/>
            <a:r>
              <a:rPr lang="en-US" sz="1400">
                <a:latin typeface="Arial" pitchFamily="34" charset="0"/>
                <a:cs typeface="Times New Roman" pitchFamily="18" charset="0"/>
              </a:rPr>
              <a:t>How must we behave to achieve our vision?</a:t>
            </a:r>
          </a:p>
        </p:txBody>
      </p:sp>
      <p:sp>
        <p:nvSpPr>
          <p:cNvPr id="34826" name="Text Box 9"/>
          <p:cNvSpPr txBox="1">
            <a:spLocks noChangeArrowheads="1"/>
          </p:cNvSpPr>
          <p:nvPr/>
        </p:nvSpPr>
        <p:spPr bwMode="auto">
          <a:xfrm>
            <a:off x="7658100" y="2714625"/>
            <a:ext cx="1428750" cy="1244600"/>
          </a:xfrm>
          <a:prstGeom prst="rect">
            <a:avLst/>
          </a:prstGeom>
          <a:noFill/>
          <a:ln w="25400">
            <a:solidFill>
              <a:srgbClr val="3366FF"/>
            </a:solidFill>
            <a:miter lim="800000"/>
            <a:headEnd/>
            <a:tailEnd/>
          </a:ln>
        </p:spPr>
        <p:txBody>
          <a:bodyPr tIns="91440" bIns="91440"/>
          <a:lstStyle/>
          <a:p>
            <a:pPr algn="ctr" defTabSz="914400"/>
            <a:endParaRPr lang="en-US" sz="1400">
              <a:latin typeface="Arial" pitchFamily="34" charset="0"/>
              <a:cs typeface="Times New Roman" pitchFamily="18" charset="0"/>
            </a:endParaRPr>
          </a:p>
          <a:p>
            <a:pPr algn="ctr" defTabSz="914400"/>
            <a:r>
              <a:rPr lang="en-US" sz="1400">
                <a:latin typeface="Arial" pitchFamily="34" charset="0"/>
                <a:cs typeface="Times New Roman" pitchFamily="18" charset="0"/>
              </a:rPr>
              <a:t>HOW WILL WE MARK OUR PROGRESS?</a:t>
            </a:r>
          </a:p>
        </p:txBody>
      </p:sp>
      <p:sp>
        <p:nvSpPr>
          <p:cNvPr id="34827" name="Text Box 10"/>
          <p:cNvSpPr txBox="1">
            <a:spLocks noChangeArrowheads="1"/>
          </p:cNvSpPr>
          <p:nvPr/>
        </p:nvSpPr>
        <p:spPr bwMode="auto">
          <a:xfrm>
            <a:off x="114300" y="4645025"/>
            <a:ext cx="1479550" cy="685800"/>
          </a:xfrm>
          <a:prstGeom prst="rect">
            <a:avLst/>
          </a:prstGeom>
          <a:noFill/>
          <a:ln w="25400">
            <a:solidFill>
              <a:srgbClr val="000090"/>
            </a:solidFill>
            <a:prstDash val="sysDot"/>
            <a:miter lim="800000"/>
            <a:headEnd/>
            <a:tailEnd/>
          </a:ln>
        </p:spPr>
        <p:txBody>
          <a:bodyPr tIns="91440" bIns="91440"/>
          <a:lstStyle/>
          <a:p>
            <a:pPr algn="ctr" defTabSz="914400"/>
            <a:r>
              <a:rPr lang="en-US" sz="1300">
                <a:latin typeface="Arial" pitchFamily="34" charset="0"/>
                <a:cs typeface="Times New Roman" pitchFamily="18" charset="0"/>
              </a:rPr>
              <a:t>FUNDAMENTAL PURPOSE</a:t>
            </a:r>
          </a:p>
        </p:txBody>
      </p:sp>
      <p:sp>
        <p:nvSpPr>
          <p:cNvPr id="34828" name="Text Box 11"/>
          <p:cNvSpPr txBox="1">
            <a:spLocks noChangeArrowheads="1"/>
          </p:cNvSpPr>
          <p:nvPr/>
        </p:nvSpPr>
        <p:spPr bwMode="auto">
          <a:xfrm>
            <a:off x="2628900" y="4645025"/>
            <a:ext cx="1414463" cy="685800"/>
          </a:xfrm>
          <a:prstGeom prst="rect">
            <a:avLst/>
          </a:prstGeom>
          <a:noFill/>
          <a:ln w="25400">
            <a:solidFill>
              <a:srgbClr val="000090"/>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COMPELLING FUTURE</a:t>
            </a:r>
          </a:p>
        </p:txBody>
      </p:sp>
      <p:sp>
        <p:nvSpPr>
          <p:cNvPr id="34829" name="Text Box 12"/>
          <p:cNvSpPr txBox="1">
            <a:spLocks noChangeArrowheads="1"/>
          </p:cNvSpPr>
          <p:nvPr/>
        </p:nvSpPr>
        <p:spPr bwMode="auto">
          <a:xfrm>
            <a:off x="5143500" y="4645025"/>
            <a:ext cx="1555750" cy="685800"/>
          </a:xfrm>
          <a:prstGeom prst="rect">
            <a:avLst/>
          </a:prstGeom>
          <a:noFill/>
          <a:ln w="25400">
            <a:solidFill>
              <a:srgbClr val="000090"/>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COLLECTIVE COMMITMENTS</a:t>
            </a:r>
          </a:p>
        </p:txBody>
      </p:sp>
      <p:sp>
        <p:nvSpPr>
          <p:cNvPr id="34830" name="Text Box 13"/>
          <p:cNvSpPr txBox="1">
            <a:spLocks noChangeArrowheads="1"/>
          </p:cNvSpPr>
          <p:nvPr/>
        </p:nvSpPr>
        <p:spPr bwMode="auto">
          <a:xfrm>
            <a:off x="7658100" y="4645025"/>
            <a:ext cx="1428750" cy="685800"/>
          </a:xfrm>
          <a:prstGeom prst="rect">
            <a:avLst/>
          </a:prstGeom>
          <a:noFill/>
          <a:ln w="25400">
            <a:solidFill>
              <a:srgbClr val="000090"/>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TARGETS &amp; TIMELINES</a:t>
            </a:r>
          </a:p>
        </p:txBody>
      </p:sp>
      <p:sp>
        <p:nvSpPr>
          <p:cNvPr id="34831" name="Text Box 14"/>
          <p:cNvSpPr txBox="1">
            <a:spLocks noChangeArrowheads="1"/>
          </p:cNvSpPr>
          <p:nvPr/>
        </p:nvSpPr>
        <p:spPr bwMode="auto">
          <a:xfrm>
            <a:off x="114300" y="5876925"/>
            <a:ext cx="1479550" cy="889000"/>
          </a:xfrm>
          <a:prstGeom prst="rect">
            <a:avLst/>
          </a:prstGeom>
          <a:no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Clarifies</a:t>
            </a:r>
          </a:p>
          <a:p>
            <a:pPr algn="ctr" defTabSz="914400"/>
            <a:r>
              <a:rPr lang="en-US" sz="1400">
                <a:latin typeface="Arial" pitchFamily="34" charset="0"/>
                <a:cs typeface="Times New Roman" pitchFamily="18" charset="0"/>
              </a:rPr>
              <a:t>Priorities and Sharpens Focus</a:t>
            </a:r>
          </a:p>
        </p:txBody>
      </p:sp>
      <p:sp>
        <p:nvSpPr>
          <p:cNvPr id="34832" name="Text Box 15"/>
          <p:cNvSpPr txBox="1">
            <a:spLocks noChangeArrowheads="1"/>
          </p:cNvSpPr>
          <p:nvPr/>
        </p:nvSpPr>
        <p:spPr bwMode="auto">
          <a:xfrm>
            <a:off x="2628900" y="5875338"/>
            <a:ext cx="1414463" cy="889000"/>
          </a:xfrm>
          <a:prstGeom prst="rect">
            <a:avLst/>
          </a:prstGeom>
          <a:no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Gives Directions</a:t>
            </a:r>
          </a:p>
        </p:txBody>
      </p:sp>
      <p:sp>
        <p:nvSpPr>
          <p:cNvPr id="34833" name="Text Box 16"/>
          <p:cNvSpPr txBox="1">
            <a:spLocks noChangeArrowheads="1"/>
          </p:cNvSpPr>
          <p:nvPr/>
        </p:nvSpPr>
        <p:spPr bwMode="auto">
          <a:xfrm>
            <a:off x="5143500" y="5875338"/>
            <a:ext cx="1555750" cy="889000"/>
          </a:xfrm>
          <a:prstGeom prst="rect">
            <a:avLst/>
          </a:prstGeom>
          <a:no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Guides Behavior</a:t>
            </a:r>
          </a:p>
        </p:txBody>
      </p:sp>
      <p:sp>
        <p:nvSpPr>
          <p:cNvPr id="34834" name="Text Box 17"/>
          <p:cNvSpPr txBox="1">
            <a:spLocks noChangeArrowheads="1"/>
          </p:cNvSpPr>
          <p:nvPr/>
        </p:nvSpPr>
        <p:spPr bwMode="auto">
          <a:xfrm>
            <a:off x="7658100" y="5849938"/>
            <a:ext cx="1428750" cy="889000"/>
          </a:xfrm>
          <a:prstGeom prst="rect">
            <a:avLst/>
          </a:prstGeom>
          <a:no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Establishes Priorities</a:t>
            </a:r>
          </a:p>
        </p:txBody>
      </p:sp>
      <p:sp>
        <p:nvSpPr>
          <p:cNvPr id="71698" name="Line 18"/>
          <p:cNvSpPr>
            <a:spLocks noChangeShapeType="1"/>
          </p:cNvSpPr>
          <p:nvPr/>
        </p:nvSpPr>
        <p:spPr bwMode="auto">
          <a:xfrm>
            <a:off x="1943100" y="1828800"/>
            <a:ext cx="457200" cy="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699" name="Line 19"/>
          <p:cNvSpPr>
            <a:spLocks noChangeShapeType="1"/>
          </p:cNvSpPr>
          <p:nvPr/>
        </p:nvSpPr>
        <p:spPr bwMode="auto">
          <a:xfrm>
            <a:off x="6972300" y="1828800"/>
            <a:ext cx="457200" cy="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0" name="Line 20"/>
          <p:cNvSpPr>
            <a:spLocks noChangeShapeType="1"/>
          </p:cNvSpPr>
          <p:nvPr/>
        </p:nvSpPr>
        <p:spPr bwMode="auto">
          <a:xfrm>
            <a:off x="4457700" y="1828800"/>
            <a:ext cx="457200" cy="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1" name="Line 21"/>
          <p:cNvSpPr>
            <a:spLocks noChangeShapeType="1"/>
          </p:cNvSpPr>
          <p:nvPr/>
        </p:nvSpPr>
        <p:spPr bwMode="auto">
          <a:xfrm>
            <a:off x="914400" y="22447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2" name="Line 22"/>
          <p:cNvSpPr>
            <a:spLocks noChangeShapeType="1"/>
          </p:cNvSpPr>
          <p:nvPr/>
        </p:nvSpPr>
        <p:spPr bwMode="auto">
          <a:xfrm>
            <a:off x="8429625" y="22447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3" name="Line 23"/>
          <p:cNvSpPr>
            <a:spLocks noChangeShapeType="1"/>
          </p:cNvSpPr>
          <p:nvPr/>
        </p:nvSpPr>
        <p:spPr bwMode="auto">
          <a:xfrm>
            <a:off x="5980113" y="22447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4" name="Line 24"/>
          <p:cNvSpPr>
            <a:spLocks noChangeShapeType="1"/>
          </p:cNvSpPr>
          <p:nvPr/>
        </p:nvSpPr>
        <p:spPr bwMode="auto">
          <a:xfrm>
            <a:off x="3335338" y="22447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5" name="Line 25"/>
          <p:cNvSpPr>
            <a:spLocks noChangeShapeType="1"/>
          </p:cNvSpPr>
          <p:nvPr/>
        </p:nvSpPr>
        <p:spPr bwMode="auto">
          <a:xfrm>
            <a:off x="914400" y="40735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6" name="Line 26"/>
          <p:cNvSpPr>
            <a:spLocks noChangeShapeType="1"/>
          </p:cNvSpPr>
          <p:nvPr/>
        </p:nvSpPr>
        <p:spPr bwMode="auto">
          <a:xfrm>
            <a:off x="8469313" y="40735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7" name="Line 27"/>
          <p:cNvSpPr>
            <a:spLocks noChangeShapeType="1"/>
          </p:cNvSpPr>
          <p:nvPr/>
        </p:nvSpPr>
        <p:spPr bwMode="auto">
          <a:xfrm>
            <a:off x="5967413" y="40735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8" name="Line 28"/>
          <p:cNvSpPr>
            <a:spLocks noChangeShapeType="1"/>
          </p:cNvSpPr>
          <p:nvPr/>
        </p:nvSpPr>
        <p:spPr bwMode="auto">
          <a:xfrm>
            <a:off x="3349625" y="40735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9" name="Line 29"/>
          <p:cNvSpPr>
            <a:spLocks noChangeShapeType="1"/>
          </p:cNvSpPr>
          <p:nvPr/>
        </p:nvSpPr>
        <p:spPr bwMode="auto">
          <a:xfrm>
            <a:off x="914400" y="54451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10" name="Line 30"/>
          <p:cNvSpPr>
            <a:spLocks noChangeShapeType="1"/>
          </p:cNvSpPr>
          <p:nvPr/>
        </p:nvSpPr>
        <p:spPr bwMode="auto">
          <a:xfrm>
            <a:off x="8482013" y="54451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11" name="Line 31"/>
          <p:cNvSpPr>
            <a:spLocks noChangeShapeType="1"/>
          </p:cNvSpPr>
          <p:nvPr/>
        </p:nvSpPr>
        <p:spPr bwMode="auto">
          <a:xfrm>
            <a:off x="5927725" y="54451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12" name="Line 32"/>
          <p:cNvSpPr>
            <a:spLocks noChangeShapeType="1"/>
          </p:cNvSpPr>
          <p:nvPr/>
        </p:nvSpPr>
        <p:spPr bwMode="auto">
          <a:xfrm>
            <a:off x="3362325" y="54451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34850" name="Slide Number Placeholder 33"/>
          <p:cNvSpPr>
            <a:spLocks noGrp="1"/>
          </p:cNvSpPr>
          <p:nvPr>
            <p:ph type="sldNum" sz="quarter" idx="12"/>
          </p:nvPr>
        </p:nvSpPr>
        <p:spPr bwMode="auto">
          <a:noFill/>
          <a:ln>
            <a:miter lim="800000"/>
            <a:headEnd/>
            <a:tailEnd/>
          </a:ln>
        </p:spPr>
        <p:txBody>
          <a:bodyPr/>
          <a:lstStyle/>
          <a:p>
            <a:pPr>
              <a:lnSpc>
                <a:spcPct val="80000"/>
              </a:lnSpc>
            </a:pPr>
            <a:fld id="{14D25D53-424B-41EC-8345-1BCED83EF350}" type="slidenum">
              <a:rPr lang="en-US" sz="1200" smtClean="0">
                <a:ea typeface="ＭＳ Ｐゴシック"/>
                <a:cs typeface="ＭＳ Ｐゴシック"/>
              </a:rPr>
              <a:pPr>
                <a:lnSpc>
                  <a:spcPct val="80000"/>
                </a:lnSpc>
              </a:pPr>
              <a:t>26</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t Placeholder 2"/>
          <p:cNvSpPr>
            <a:spLocks noGrp="1"/>
          </p:cNvSpPr>
          <p:nvPr>
            <p:ph sz="quarter" idx="1"/>
          </p:nvPr>
        </p:nvSpPr>
        <p:spPr>
          <a:xfrm>
            <a:off x="612775" y="1600200"/>
            <a:ext cx="8153400" cy="4495800"/>
          </a:xfrm>
        </p:spPr>
        <p:txBody>
          <a:bodyPr/>
          <a:lstStyle/>
          <a:p>
            <a:pPr algn="ctr" eaLnBrk="1" hangingPunct="1">
              <a:buFont typeface="Wingdings" pitchFamily="2" charset="2"/>
              <a:buNone/>
            </a:pPr>
            <a:r>
              <a:rPr lang="en-US" sz="3300" smtClean="0">
                <a:ea typeface="ＭＳ Ｐゴシック"/>
              </a:rPr>
              <a:t>We would argue that it is impossible to develop a results orientation unless we are clear about the core of the enterprise (mission), about the kind of school we</a:t>
            </a:r>
            <a:r>
              <a:rPr lang="en-US" altLang="en-US" sz="3300" smtClean="0">
                <a:ea typeface="ＭＳ Ｐゴシック"/>
              </a:rPr>
              <a:t>’</a:t>
            </a:r>
            <a:r>
              <a:rPr lang="en-US" sz="3300" smtClean="0">
                <a:ea typeface="ＭＳ Ｐゴシック"/>
              </a:rPr>
              <a:t>re seeking to become (vision), and the attitudes, behaviors and commitments we need to promote, protect and defend (values).</a:t>
            </a:r>
            <a:endParaRPr lang="en-US" sz="1800" smtClean="0">
              <a:ea typeface="ＭＳ Ｐゴシック"/>
            </a:endParaRPr>
          </a:p>
          <a:p>
            <a:pPr algn="r" eaLnBrk="1" hangingPunct="1">
              <a:buFont typeface="Wingdings" pitchFamily="2" charset="2"/>
              <a:buNone/>
            </a:pPr>
            <a:r>
              <a:rPr lang="en-US" sz="1800" smtClean="0">
                <a:ea typeface="ＭＳ Ｐゴシック"/>
              </a:rPr>
              <a:t>-Du Four &amp; Eaker</a:t>
            </a:r>
            <a:endParaRPr lang="en-US" sz="3300" smtClean="0">
              <a:ea typeface="ＭＳ Ｐゴシック"/>
            </a:endParaRPr>
          </a:p>
        </p:txBody>
      </p:sp>
      <p:sp>
        <p:nvSpPr>
          <p:cNvPr id="35843" name="Slide Number Placeholder 3"/>
          <p:cNvSpPr>
            <a:spLocks noGrp="1"/>
          </p:cNvSpPr>
          <p:nvPr>
            <p:ph type="sldNum" sz="quarter" idx="12"/>
          </p:nvPr>
        </p:nvSpPr>
        <p:spPr bwMode="auto">
          <a:noFill/>
          <a:ln>
            <a:miter lim="800000"/>
            <a:headEnd/>
            <a:tailEnd/>
          </a:ln>
        </p:spPr>
        <p:txBody>
          <a:bodyPr/>
          <a:lstStyle/>
          <a:p>
            <a:pPr>
              <a:lnSpc>
                <a:spcPct val="80000"/>
              </a:lnSpc>
            </a:pPr>
            <a:fld id="{1EC628E6-0175-4AD5-BEE2-8C82AB7CBFFF}" type="slidenum">
              <a:rPr lang="en-US" sz="1200" smtClean="0">
                <a:ea typeface="ＭＳ Ｐゴシック"/>
                <a:cs typeface="ＭＳ Ｐゴシック"/>
              </a:rPr>
              <a:pPr>
                <a:lnSpc>
                  <a:spcPct val="80000"/>
                </a:lnSpc>
              </a:pPr>
              <a:t>27</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612775" y="228600"/>
            <a:ext cx="8153400" cy="990600"/>
          </a:xfrm>
        </p:spPr>
        <p:txBody>
          <a:bodyPr/>
          <a:lstStyle/>
          <a:p>
            <a:pPr eaLnBrk="1" hangingPunct="1"/>
            <a:r>
              <a:rPr lang="en-US" smtClean="0">
                <a:ea typeface="ＭＳ Ｐゴシック"/>
              </a:rPr>
              <a:t>Four Pillars- Foundation of a PLC</a:t>
            </a:r>
          </a:p>
        </p:txBody>
      </p:sp>
      <p:sp>
        <p:nvSpPr>
          <p:cNvPr id="36867" name="Text Box 3"/>
          <p:cNvSpPr txBox="1">
            <a:spLocks noChangeArrowheads="1"/>
          </p:cNvSpPr>
          <p:nvPr/>
        </p:nvSpPr>
        <p:spPr bwMode="auto">
          <a:xfrm>
            <a:off x="2628900" y="1600200"/>
            <a:ext cx="1414463" cy="525463"/>
          </a:xfrm>
          <a:prstGeom prst="rect">
            <a:avLst/>
          </a:prstGeom>
          <a:no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VISION</a:t>
            </a:r>
          </a:p>
        </p:txBody>
      </p:sp>
      <p:sp>
        <p:nvSpPr>
          <p:cNvPr id="36868" name="Text Box 4"/>
          <p:cNvSpPr txBox="1">
            <a:spLocks noChangeArrowheads="1"/>
          </p:cNvSpPr>
          <p:nvPr/>
        </p:nvSpPr>
        <p:spPr bwMode="auto">
          <a:xfrm>
            <a:off x="5143500" y="1600200"/>
            <a:ext cx="1555750" cy="525463"/>
          </a:xfrm>
          <a:prstGeom prst="rect">
            <a:avLst/>
          </a:prstGeom>
          <a:no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VALUES</a:t>
            </a:r>
          </a:p>
        </p:txBody>
      </p:sp>
      <p:sp>
        <p:nvSpPr>
          <p:cNvPr id="36869" name="Text Box 5"/>
          <p:cNvSpPr txBox="1">
            <a:spLocks noChangeArrowheads="1"/>
          </p:cNvSpPr>
          <p:nvPr/>
        </p:nvSpPr>
        <p:spPr bwMode="auto">
          <a:xfrm>
            <a:off x="7658100" y="1600200"/>
            <a:ext cx="1428750" cy="525463"/>
          </a:xfrm>
          <a:prstGeom prst="rect">
            <a:avLst/>
          </a:prstGeom>
          <a:no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GOALS</a:t>
            </a:r>
          </a:p>
        </p:txBody>
      </p:sp>
      <p:sp>
        <p:nvSpPr>
          <p:cNvPr id="36870" name="Text Box 7"/>
          <p:cNvSpPr txBox="1">
            <a:spLocks noChangeArrowheads="1"/>
          </p:cNvSpPr>
          <p:nvPr/>
        </p:nvSpPr>
        <p:spPr bwMode="auto">
          <a:xfrm>
            <a:off x="2628900" y="2714625"/>
            <a:ext cx="1414463" cy="1244600"/>
          </a:xfrm>
          <a:prstGeom prst="rect">
            <a:avLst/>
          </a:prstGeom>
          <a:noFill/>
          <a:ln w="25400">
            <a:solidFill>
              <a:srgbClr val="3366FF"/>
            </a:solidFill>
            <a:miter lim="800000"/>
            <a:headEnd/>
            <a:tailEnd/>
          </a:ln>
        </p:spPr>
        <p:txBody>
          <a:bodyPr tIns="91440" bIns="91440"/>
          <a:lstStyle/>
          <a:p>
            <a:pPr algn="ctr" defTabSz="914400"/>
            <a:r>
              <a:rPr lang="en-US" sz="1400">
                <a:latin typeface="Arial" pitchFamily="34" charset="0"/>
                <a:cs typeface="Times New Roman" pitchFamily="18" charset="0"/>
              </a:rPr>
              <a:t>WHAT?</a:t>
            </a:r>
          </a:p>
          <a:p>
            <a:pPr algn="ctr" defTabSz="914400"/>
            <a:r>
              <a:rPr lang="en-US" sz="1400">
                <a:latin typeface="Arial" pitchFamily="34" charset="0"/>
                <a:cs typeface="Times New Roman" pitchFamily="18" charset="0"/>
              </a:rPr>
              <a:t>What must our school become to accomplish our purpose?</a:t>
            </a:r>
          </a:p>
        </p:txBody>
      </p:sp>
      <p:sp>
        <p:nvSpPr>
          <p:cNvPr id="36871" name="Text Box 8"/>
          <p:cNvSpPr txBox="1">
            <a:spLocks noChangeArrowheads="1"/>
          </p:cNvSpPr>
          <p:nvPr/>
        </p:nvSpPr>
        <p:spPr bwMode="auto">
          <a:xfrm>
            <a:off x="5143500" y="2714625"/>
            <a:ext cx="1555750" cy="1244600"/>
          </a:xfrm>
          <a:prstGeom prst="rect">
            <a:avLst/>
          </a:prstGeom>
          <a:noFill/>
          <a:ln w="25400">
            <a:solidFill>
              <a:srgbClr val="3366FF"/>
            </a:solidFill>
            <a:miter lim="800000"/>
            <a:headEnd/>
            <a:tailEnd/>
          </a:ln>
        </p:spPr>
        <p:txBody>
          <a:bodyPr tIns="91440" bIns="91440"/>
          <a:lstStyle/>
          <a:p>
            <a:pPr algn="ctr" defTabSz="914400"/>
            <a:r>
              <a:rPr lang="en-US" sz="1400">
                <a:latin typeface="Arial" pitchFamily="34" charset="0"/>
                <a:cs typeface="Times New Roman" pitchFamily="18" charset="0"/>
              </a:rPr>
              <a:t>HOW?</a:t>
            </a:r>
          </a:p>
          <a:p>
            <a:pPr algn="ctr" defTabSz="914400"/>
            <a:r>
              <a:rPr lang="en-US" sz="1400">
                <a:latin typeface="Arial" pitchFamily="34" charset="0"/>
                <a:cs typeface="Times New Roman" pitchFamily="18" charset="0"/>
              </a:rPr>
              <a:t>How must we behave to achieve our vision?</a:t>
            </a:r>
          </a:p>
        </p:txBody>
      </p:sp>
      <p:sp>
        <p:nvSpPr>
          <p:cNvPr id="36872" name="Text Box 9"/>
          <p:cNvSpPr txBox="1">
            <a:spLocks noChangeArrowheads="1"/>
          </p:cNvSpPr>
          <p:nvPr/>
        </p:nvSpPr>
        <p:spPr bwMode="auto">
          <a:xfrm>
            <a:off x="7658100" y="2714625"/>
            <a:ext cx="1428750" cy="1244600"/>
          </a:xfrm>
          <a:prstGeom prst="rect">
            <a:avLst/>
          </a:prstGeom>
          <a:noFill/>
          <a:ln w="25400">
            <a:solidFill>
              <a:srgbClr val="3366FF"/>
            </a:solidFill>
            <a:miter lim="800000"/>
            <a:headEnd/>
            <a:tailEnd/>
          </a:ln>
        </p:spPr>
        <p:txBody>
          <a:bodyPr tIns="91440" bIns="91440"/>
          <a:lstStyle/>
          <a:p>
            <a:pPr algn="ctr" defTabSz="914400"/>
            <a:endParaRPr lang="en-US" sz="1400">
              <a:latin typeface="Arial" pitchFamily="34" charset="0"/>
              <a:cs typeface="Times New Roman" pitchFamily="18" charset="0"/>
            </a:endParaRPr>
          </a:p>
          <a:p>
            <a:pPr algn="ctr" defTabSz="914400"/>
            <a:r>
              <a:rPr lang="en-US" sz="1400">
                <a:latin typeface="Arial" pitchFamily="34" charset="0"/>
                <a:cs typeface="Times New Roman" pitchFamily="18" charset="0"/>
              </a:rPr>
              <a:t>HOW WILL WE MARK OUR PROGRESS?</a:t>
            </a:r>
          </a:p>
        </p:txBody>
      </p:sp>
      <p:sp>
        <p:nvSpPr>
          <p:cNvPr id="36873" name="Text Box 11"/>
          <p:cNvSpPr txBox="1">
            <a:spLocks noChangeArrowheads="1"/>
          </p:cNvSpPr>
          <p:nvPr/>
        </p:nvSpPr>
        <p:spPr bwMode="auto">
          <a:xfrm>
            <a:off x="2628900" y="4645025"/>
            <a:ext cx="1414463" cy="685800"/>
          </a:xfrm>
          <a:prstGeom prst="rect">
            <a:avLst/>
          </a:prstGeom>
          <a:noFill/>
          <a:ln w="25400">
            <a:solidFill>
              <a:srgbClr val="000090"/>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COMPELLING FUTURE</a:t>
            </a:r>
          </a:p>
        </p:txBody>
      </p:sp>
      <p:sp>
        <p:nvSpPr>
          <p:cNvPr id="36874" name="Text Box 12"/>
          <p:cNvSpPr txBox="1">
            <a:spLocks noChangeArrowheads="1"/>
          </p:cNvSpPr>
          <p:nvPr/>
        </p:nvSpPr>
        <p:spPr bwMode="auto">
          <a:xfrm>
            <a:off x="5143500" y="4645025"/>
            <a:ext cx="1555750" cy="685800"/>
          </a:xfrm>
          <a:prstGeom prst="rect">
            <a:avLst/>
          </a:prstGeom>
          <a:noFill/>
          <a:ln w="25400">
            <a:solidFill>
              <a:srgbClr val="000090"/>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COLLECTIVE COMMITMENTS</a:t>
            </a:r>
          </a:p>
        </p:txBody>
      </p:sp>
      <p:sp>
        <p:nvSpPr>
          <p:cNvPr id="36875" name="Text Box 13"/>
          <p:cNvSpPr txBox="1">
            <a:spLocks noChangeArrowheads="1"/>
          </p:cNvSpPr>
          <p:nvPr/>
        </p:nvSpPr>
        <p:spPr bwMode="auto">
          <a:xfrm>
            <a:off x="7658100" y="4645025"/>
            <a:ext cx="1428750" cy="685800"/>
          </a:xfrm>
          <a:prstGeom prst="rect">
            <a:avLst/>
          </a:prstGeom>
          <a:noFill/>
          <a:ln w="25400">
            <a:solidFill>
              <a:srgbClr val="000090"/>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TARGETS &amp; TIMELINES</a:t>
            </a:r>
          </a:p>
        </p:txBody>
      </p:sp>
      <p:sp>
        <p:nvSpPr>
          <p:cNvPr id="36876" name="Text Box 15"/>
          <p:cNvSpPr txBox="1">
            <a:spLocks noChangeArrowheads="1"/>
          </p:cNvSpPr>
          <p:nvPr/>
        </p:nvSpPr>
        <p:spPr bwMode="auto">
          <a:xfrm>
            <a:off x="2628900" y="5875338"/>
            <a:ext cx="1414463" cy="889000"/>
          </a:xfrm>
          <a:prstGeom prst="rect">
            <a:avLst/>
          </a:prstGeom>
          <a:no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Gives Directions</a:t>
            </a:r>
          </a:p>
        </p:txBody>
      </p:sp>
      <p:sp>
        <p:nvSpPr>
          <p:cNvPr id="36877" name="Text Box 16"/>
          <p:cNvSpPr txBox="1">
            <a:spLocks noChangeArrowheads="1"/>
          </p:cNvSpPr>
          <p:nvPr/>
        </p:nvSpPr>
        <p:spPr bwMode="auto">
          <a:xfrm>
            <a:off x="5143500" y="5875338"/>
            <a:ext cx="1555750" cy="889000"/>
          </a:xfrm>
          <a:prstGeom prst="rect">
            <a:avLst/>
          </a:prstGeom>
          <a:no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Guides Behavior</a:t>
            </a:r>
          </a:p>
        </p:txBody>
      </p:sp>
      <p:sp>
        <p:nvSpPr>
          <p:cNvPr id="36878" name="Text Box 17"/>
          <p:cNvSpPr txBox="1">
            <a:spLocks noChangeArrowheads="1"/>
          </p:cNvSpPr>
          <p:nvPr/>
        </p:nvSpPr>
        <p:spPr bwMode="auto">
          <a:xfrm>
            <a:off x="7658100" y="5849938"/>
            <a:ext cx="1428750" cy="889000"/>
          </a:xfrm>
          <a:prstGeom prst="rect">
            <a:avLst/>
          </a:prstGeom>
          <a:no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Establishes Priorities</a:t>
            </a:r>
          </a:p>
        </p:txBody>
      </p:sp>
      <p:sp>
        <p:nvSpPr>
          <p:cNvPr id="71698" name="Line 18"/>
          <p:cNvSpPr>
            <a:spLocks noChangeShapeType="1"/>
          </p:cNvSpPr>
          <p:nvPr/>
        </p:nvSpPr>
        <p:spPr bwMode="auto">
          <a:xfrm>
            <a:off x="1943100" y="1828800"/>
            <a:ext cx="457200" cy="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699" name="Line 19"/>
          <p:cNvSpPr>
            <a:spLocks noChangeShapeType="1"/>
          </p:cNvSpPr>
          <p:nvPr/>
        </p:nvSpPr>
        <p:spPr bwMode="auto">
          <a:xfrm>
            <a:off x="6972300" y="1828800"/>
            <a:ext cx="457200" cy="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2" name="Line 22"/>
          <p:cNvSpPr>
            <a:spLocks noChangeShapeType="1"/>
          </p:cNvSpPr>
          <p:nvPr/>
        </p:nvSpPr>
        <p:spPr bwMode="auto">
          <a:xfrm>
            <a:off x="8429625" y="22447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3" name="Line 23"/>
          <p:cNvSpPr>
            <a:spLocks noChangeShapeType="1"/>
          </p:cNvSpPr>
          <p:nvPr/>
        </p:nvSpPr>
        <p:spPr bwMode="auto">
          <a:xfrm>
            <a:off x="5980113" y="22447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4" name="Line 24"/>
          <p:cNvSpPr>
            <a:spLocks noChangeShapeType="1"/>
          </p:cNvSpPr>
          <p:nvPr/>
        </p:nvSpPr>
        <p:spPr bwMode="auto">
          <a:xfrm>
            <a:off x="3335338" y="22447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6" name="Line 26"/>
          <p:cNvSpPr>
            <a:spLocks noChangeShapeType="1"/>
          </p:cNvSpPr>
          <p:nvPr/>
        </p:nvSpPr>
        <p:spPr bwMode="auto">
          <a:xfrm>
            <a:off x="8469313" y="40735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7" name="Line 27"/>
          <p:cNvSpPr>
            <a:spLocks noChangeShapeType="1"/>
          </p:cNvSpPr>
          <p:nvPr/>
        </p:nvSpPr>
        <p:spPr bwMode="auto">
          <a:xfrm>
            <a:off x="5967413" y="40735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8" name="Line 28"/>
          <p:cNvSpPr>
            <a:spLocks noChangeShapeType="1"/>
          </p:cNvSpPr>
          <p:nvPr/>
        </p:nvSpPr>
        <p:spPr bwMode="auto">
          <a:xfrm>
            <a:off x="3349625" y="40735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grpSp>
        <p:nvGrpSpPr>
          <p:cNvPr id="36887" name="Group 33"/>
          <p:cNvGrpSpPr>
            <a:grpSpLocks/>
          </p:cNvGrpSpPr>
          <p:nvPr/>
        </p:nvGrpSpPr>
        <p:grpSpPr bwMode="auto">
          <a:xfrm>
            <a:off x="342900" y="1611313"/>
            <a:ext cx="4572000" cy="5164137"/>
            <a:chOff x="114300" y="1600200"/>
            <a:chExt cx="4572000" cy="5165030"/>
          </a:xfrm>
        </p:grpSpPr>
        <p:sp>
          <p:nvSpPr>
            <p:cNvPr id="36892" name="Text Box 2"/>
            <p:cNvSpPr txBox="1">
              <a:spLocks noChangeArrowheads="1"/>
            </p:cNvSpPr>
            <p:nvPr/>
          </p:nvSpPr>
          <p:spPr bwMode="auto">
            <a:xfrm>
              <a:off x="114300" y="1600200"/>
              <a:ext cx="1479623" cy="524905"/>
            </a:xfrm>
            <a:prstGeom prst="rect">
              <a:avLst/>
            </a:prstGeom>
            <a:solidFill>
              <a:srgbClr val="FFFF00"/>
            </a:solid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MISSION</a:t>
              </a:r>
            </a:p>
          </p:txBody>
        </p:sp>
        <p:sp>
          <p:nvSpPr>
            <p:cNvPr id="36893" name="Text Box 6"/>
            <p:cNvSpPr txBox="1">
              <a:spLocks noChangeArrowheads="1"/>
            </p:cNvSpPr>
            <p:nvPr/>
          </p:nvSpPr>
          <p:spPr bwMode="auto">
            <a:xfrm>
              <a:off x="114300" y="2702004"/>
              <a:ext cx="1479623" cy="1244600"/>
            </a:xfrm>
            <a:prstGeom prst="rect">
              <a:avLst/>
            </a:prstGeom>
            <a:solidFill>
              <a:srgbClr val="FFFF00"/>
            </a:solidFill>
            <a:ln w="25400">
              <a:solidFill>
                <a:srgbClr val="3366FF"/>
              </a:solidFill>
              <a:miter lim="800000"/>
              <a:headEnd/>
              <a:tailEnd/>
            </a:ln>
          </p:spPr>
          <p:txBody>
            <a:bodyPr tIns="91440" bIns="91440"/>
            <a:lstStyle/>
            <a:p>
              <a:pPr algn="ctr" defTabSz="914400"/>
              <a:endParaRPr lang="en-US" sz="1400">
                <a:latin typeface="Arial" pitchFamily="34" charset="0"/>
                <a:cs typeface="Times New Roman" pitchFamily="18" charset="0"/>
              </a:endParaRPr>
            </a:p>
            <a:p>
              <a:pPr algn="ctr" defTabSz="914400"/>
              <a:r>
                <a:rPr lang="en-US" sz="1400">
                  <a:latin typeface="Arial" pitchFamily="34" charset="0"/>
                  <a:cs typeface="Times New Roman" pitchFamily="18" charset="0"/>
                </a:rPr>
                <a:t>WHY?</a:t>
              </a:r>
            </a:p>
            <a:p>
              <a:pPr algn="ctr" defTabSz="914400"/>
              <a:r>
                <a:rPr lang="en-US" sz="1400">
                  <a:latin typeface="Arial" pitchFamily="34" charset="0"/>
                  <a:cs typeface="Times New Roman" pitchFamily="18" charset="0"/>
                </a:rPr>
                <a:t>Why do we exist?</a:t>
              </a:r>
            </a:p>
          </p:txBody>
        </p:sp>
        <p:sp>
          <p:nvSpPr>
            <p:cNvPr id="36894" name="Text Box 10"/>
            <p:cNvSpPr txBox="1">
              <a:spLocks noChangeArrowheads="1"/>
            </p:cNvSpPr>
            <p:nvPr/>
          </p:nvSpPr>
          <p:spPr bwMode="auto">
            <a:xfrm>
              <a:off x="114300" y="4645104"/>
              <a:ext cx="1479623" cy="685800"/>
            </a:xfrm>
            <a:prstGeom prst="rect">
              <a:avLst/>
            </a:prstGeom>
            <a:solidFill>
              <a:srgbClr val="FFFF00"/>
            </a:solidFill>
            <a:ln w="25400">
              <a:solidFill>
                <a:srgbClr val="000090"/>
              </a:solidFill>
              <a:prstDash val="sysDot"/>
              <a:miter lim="800000"/>
              <a:headEnd/>
              <a:tailEnd/>
            </a:ln>
          </p:spPr>
          <p:txBody>
            <a:bodyPr tIns="91440" bIns="91440"/>
            <a:lstStyle/>
            <a:p>
              <a:pPr algn="ctr" defTabSz="914400"/>
              <a:r>
                <a:rPr lang="en-US" sz="1300">
                  <a:latin typeface="Arial" pitchFamily="34" charset="0"/>
                  <a:cs typeface="Times New Roman" pitchFamily="18" charset="0"/>
                </a:rPr>
                <a:t>FUNDAMENTAL PURPOSE</a:t>
              </a:r>
            </a:p>
          </p:txBody>
        </p:sp>
        <p:sp>
          <p:nvSpPr>
            <p:cNvPr id="36895" name="Text Box 14"/>
            <p:cNvSpPr txBox="1">
              <a:spLocks noChangeArrowheads="1"/>
            </p:cNvSpPr>
            <p:nvPr/>
          </p:nvSpPr>
          <p:spPr bwMode="auto">
            <a:xfrm>
              <a:off x="114300" y="5876230"/>
              <a:ext cx="1479623" cy="889000"/>
            </a:xfrm>
            <a:prstGeom prst="rect">
              <a:avLst/>
            </a:prstGeom>
            <a:solidFill>
              <a:srgbClr val="FFFF00"/>
            </a:solid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Clarifies</a:t>
              </a:r>
            </a:p>
            <a:p>
              <a:pPr algn="ctr" defTabSz="914400"/>
              <a:r>
                <a:rPr lang="en-US" sz="1400">
                  <a:latin typeface="Arial" pitchFamily="34" charset="0"/>
                  <a:cs typeface="Times New Roman" pitchFamily="18" charset="0"/>
                </a:rPr>
                <a:t>Priorities and Sharpens Focus</a:t>
              </a:r>
            </a:p>
          </p:txBody>
        </p:sp>
        <p:sp>
          <p:nvSpPr>
            <p:cNvPr id="71700" name="Line 20"/>
            <p:cNvSpPr>
              <a:spLocks noChangeShapeType="1"/>
            </p:cNvSpPr>
            <p:nvPr/>
          </p:nvSpPr>
          <p:spPr bwMode="auto">
            <a:xfrm>
              <a:off x="4229100" y="1828840"/>
              <a:ext cx="457200" cy="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1" name="Line 21"/>
            <p:cNvSpPr>
              <a:spLocks noChangeShapeType="1"/>
            </p:cNvSpPr>
            <p:nvPr/>
          </p:nvSpPr>
          <p:spPr bwMode="auto">
            <a:xfrm>
              <a:off x="914400" y="2244836"/>
              <a:ext cx="0" cy="342959"/>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5" name="Line 25"/>
            <p:cNvSpPr>
              <a:spLocks noChangeShapeType="1"/>
            </p:cNvSpPr>
            <p:nvPr/>
          </p:nvSpPr>
          <p:spPr bwMode="auto">
            <a:xfrm>
              <a:off x="914400" y="4073953"/>
              <a:ext cx="0" cy="342959"/>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9" name="Line 29"/>
            <p:cNvSpPr>
              <a:spLocks noChangeShapeType="1"/>
            </p:cNvSpPr>
            <p:nvPr/>
          </p:nvSpPr>
          <p:spPr bwMode="auto">
            <a:xfrm>
              <a:off x="914400" y="5445790"/>
              <a:ext cx="0" cy="342959"/>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grpSp>
      <p:sp>
        <p:nvSpPr>
          <p:cNvPr id="71710" name="Line 30"/>
          <p:cNvSpPr>
            <a:spLocks noChangeShapeType="1"/>
          </p:cNvSpPr>
          <p:nvPr/>
        </p:nvSpPr>
        <p:spPr bwMode="auto">
          <a:xfrm>
            <a:off x="8482013" y="54451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11" name="Line 31"/>
          <p:cNvSpPr>
            <a:spLocks noChangeShapeType="1"/>
          </p:cNvSpPr>
          <p:nvPr/>
        </p:nvSpPr>
        <p:spPr bwMode="auto">
          <a:xfrm>
            <a:off x="5927725" y="54451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12" name="Line 32"/>
          <p:cNvSpPr>
            <a:spLocks noChangeShapeType="1"/>
          </p:cNvSpPr>
          <p:nvPr/>
        </p:nvSpPr>
        <p:spPr bwMode="auto">
          <a:xfrm>
            <a:off x="3362325" y="54451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36891" name="Slide Number Placeholder 34"/>
          <p:cNvSpPr>
            <a:spLocks noGrp="1"/>
          </p:cNvSpPr>
          <p:nvPr>
            <p:ph type="sldNum" sz="quarter" idx="12"/>
          </p:nvPr>
        </p:nvSpPr>
        <p:spPr bwMode="auto">
          <a:noFill/>
          <a:ln>
            <a:miter lim="800000"/>
            <a:headEnd/>
            <a:tailEnd/>
          </a:ln>
        </p:spPr>
        <p:txBody>
          <a:bodyPr/>
          <a:lstStyle/>
          <a:p>
            <a:pPr>
              <a:lnSpc>
                <a:spcPct val="80000"/>
              </a:lnSpc>
            </a:pPr>
            <a:fld id="{28FC3A4F-93EF-4875-9808-6A37495E07F0}" type="slidenum">
              <a:rPr lang="en-US" sz="1200" smtClean="0">
                <a:ea typeface="ＭＳ Ｐゴシック"/>
                <a:cs typeface="ＭＳ Ｐゴシック"/>
              </a:rPr>
              <a:pPr>
                <a:lnSpc>
                  <a:spcPct val="80000"/>
                </a:lnSpc>
              </a:pPr>
              <a:t>28</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612775" y="228600"/>
            <a:ext cx="8153400" cy="990600"/>
          </a:xfrm>
        </p:spPr>
        <p:txBody>
          <a:bodyPr/>
          <a:lstStyle/>
          <a:p>
            <a:pPr eaLnBrk="1" hangingPunct="1"/>
            <a:r>
              <a:rPr lang="en-US" smtClean="0">
                <a:ea typeface="ＭＳ Ｐゴシック"/>
              </a:rPr>
              <a:t>Mission</a:t>
            </a:r>
          </a:p>
        </p:txBody>
      </p:sp>
      <p:sp>
        <p:nvSpPr>
          <p:cNvPr id="37891" name="Content Placeholder 2"/>
          <p:cNvSpPr>
            <a:spLocks noGrp="1"/>
          </p:cNvSpPr>
          <p:nvPr>
            <p:ph sz="quarter" idx="1"/>
          </p:nvPr>
        </p:nvSpPr>
        <p:spPr>
          <a:xfrm>
            <a:off x="612775" y="1600200"/>
            <a:ext cx="8153400" cy="4495800"/>
          </a:xfrm>
        </p:spPr>
        <p:txBody>
          <a:bodyPr/>
          <a:lstStyle/>
          <a:p>
            <a:pPr eaLnBrk="1" hangingPunct="1"/>
            <a:r>
              <a:rPr lang="en-US" smtClean="0">
                <a:ea typeface="ＭＳ Ｐゴシック"/>
              </a:rPr>
              <a:t>Why do we exist?</a:t>
            </a:r>
          </a:p>
          <a:p>
            <a:pPr eaLnBrk="1" hangingPunct="1"/>
            <a:r>
              <a:rPr lang="en-US" smtClean="0">
                <a:ea typeface="ＭＳ Ｐゴシック"/>
              </a:rPr>
              <a:t>What is our fundamental purpose?</a:t>
            </a:r>
          </a:p>
          <a:p>
            <a:pPr eaLnBrk="1" hangingPunct="1"/>
            <a:r>
              <a:rPr lang="en-US" smtClean="0">
                <a:ea typeface="ＭＳ Ｐゴシック"/>
              </a:rPr>
              <a:t>Clarifies priorities and sharpens focus</a:t>
            </a:r>
          </a:p>
        </p:txBody>
      </p:sp>
      <p:pic>
        <p:nvPicPr>
          <p:cNvPr id="37892" name="Picture 4" descr="pillar.gif"/>
          <p:cNvPicPr>
            <a:picLocks noChangeAspect="1"/>
          </p:cNvPicPr>
          <p:nvPr/>
        </p:nvPicPr>
        <p:blipFill>
          <a:blip r:embed="rId3"/>
          <a:srcRect/>
          <a:stretch>
            <a:fillRect/>
          </a:stretch>
        </p:blipFill>
        <p:spPr bwMode="auto">
          <a:xfrm>
            <a:off x="6742113" y="4083050"/>
            <a:ext cx="1546225" cy="2319338"/>
          </a:xfrm>
          <a:prstGeom prst="rect">
            <a:avLst/>
          </a:prstGeom>
          <a:noFill/>
          <a:ln w="9525">
            <a:noFill/>
            <a:miter lim="800000"/>
            <a:headEnd/>
            <a:tailEnd/>
          </a:ln>
        </p:spPr>
      </p:pic>
      <p:sp>
        <p:nvSpPr>
          <p:cNvPr id="37893" name="TextBox 5"/>
          <p:cNvSpPr txBox="1">
            <a:spLocks noChangeArrowheads="1"/>
          </p:cNvSpPr>
          <p:nvPr/>
        </p:nvSpPr>
        <p:spPr bwMode="auto">
          <a:xfrm>
            <a:off x="6946900" y="3897313"/>
            <a:ext cx="1101725" cy="369887"/>
          </a:xfrm>
          <a:prstGeom prst="rect">
            <a:avLst/>
          </a:prstGeom>
          <a:noFill/>
          <a:ln w="9525">
            <a:noFill/>
            <a:miter lim="800000"/>
            <a:headEnd/>
            <a:tailEnd/>
          </a:ln>
        </p:spPr>
        <p:txBody>
          <a:bodyPr>
            <a:spAutoFit/>
          </a:bodyPr>
          <a:lstStyle/>
          <a:p>
            <a:r>
              <a:rPr lang="en-US"/>
              <a:t>MISSION </a:t>
            </a:r>
          </a:p>
        </p:txBody>
      </p:sp>
      <p:sp>
        <p:nvSpPr>
          <p:cNvPr id="37894" name="Slide Number Placeholder 6"/>
          <p:cNvSpPr>
            <a:spLocks noGrp="1"/>
          </p:cNvSpPr>
          <p:nvPr>
            <p:ph type="sldNum" sz="quarter" idx="12"/>
          </p:nvPr>
        </p:nvSpPr>
        <p:spPr bwMode="auto">
          <a:noFill/>
          <a:ln>
            <a:miter lim="800000"/>
            <a:headEnd/>
            <a:tailEnd/>
          </a:ln>
        </p:spPr>
        <p:txBody>
          <a:bodyPr/>
          <a:lstStyle/>
          <a:p>
            <a:pPr>
              <a:lnSpc>
                <a:spcPct val="80000"/>
              </a:lnSpc>
            </a:pPr>
            <a:fld id="{860F1E67-6A77-4FC0-AE4B-37FD03DD531D}" type="slidenum">
              <a:rPr lang="en-US" sz="1200" smtClean="0">
                <a:ea typeface="ＭＳ Ｐゴシック"/>
                <a:cs typeface="ＭＳ Ｐゴシック"/>
              </a:rPr>
              <a:pPr>
                <a:lnSpc>
                  <a:spcPct val="80000"/>
                </a:lnSpc>
              </a:pPr>
              <a:t>29</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612775" y="228600"/>
            <a:ext cx="8153400" cy="990600"/>
          </a:xfrm>
        </p:spPr>
        <p:txBody>
          <a:bodyPr/>
          <a:lstStyle/>
          <a:p>
            <a:pPr eaLnBrk="1" hangingPunct="1"/>
            <a:r>
              <a:rPr lang="en-US" smtClean="0">
                <a:ea typeface="ＭＳ Ｐゴシック"/>
              </a:rPr>
              <a:t>Objectives &amp; Outcomes</a:t>
            </a:r>
          </a:p>
        </p:txBody>
      </p:sp>
      <p:sp>
        <p:nvSpPr>
          <p:cNvPr id="11267" name="Content Placeholder 2"/>
          <p:cNvSpPr>
            <a:spLocks noGrp="1"/>
          </p:cNvSpPr>
          <p:nvPr>
            <p:ph sz="quarter" idx="1"/>
          </p:nvPr>
        </p:nvSpPr>
        <p:spPr>
          <a:xfrm>
            <a:off x="612775" y="1600200"/>
            <a:ext cx="8153400" cy="4495800"/>
          </a:xfrm>
        </p:spPr>
        <p:txBody>
          <a:bodyPr/>
          <a:lstStyle/>
          <a:p>
            <a:pPr eaLnBrk="1" hangingPunct="1"/>
            <a:r>
              <a:rPr lang="en-US" smtClean="0">
                <a:ea typeface="ＭＳ Ｐゴシック"/>
              </a:rPr>
              <a:t>To understand how school culture plays a crucial role in the successful implementation of a PLC.</a:t>
            </a:r>
          </a:p>
          <a:p>
            <a:pPr eaLnBrk="1" hangingPunct="1"/>
            <a:r>
              <a:rPr lang="en-US" smtClean="0">
                <a:ea typeface="ＭＳ Ｐゴシック"/>
              </a:rPr>
              <a:t>To gain a deeper understanding of the four pillars of a Professional Learning Community:</a:t>
            </a:r>
          </a:p>
          <a:p>
            <a:pPr lvl="1" eaLnBrk="1" hangingPunct="1"/>
            <a:r>
              <a:rPr lang="en-US" smtClean="0">
                <a:ea typeface="ＭＳ Ｐゴシック"/>
              </a:rPr>
              <a:t>Mission, Vision, Values/Collective Commitments and Goals</a:t>
            </a:r>
          </a:p>
          <a:p>
            <a:pPr eaLnBrk="1" hangingPunct="1"/>
            <a:r>
              <a:rPr lang="en-US" smtClean="0">
                <a:ea typeface="ＭＳ Ｐゴシック"/>
              </a:rPr>
              <a:t>To discuss how to incorporate the four pillars in MCPS and at your school site. </a:t>
            </a:r>
          </a:p>
          <a:p>
            <a:pPr eaLnBrk="1" hangingPunct="1">
              <a:buFont typeface="Wingdings" pitchFamily="2" charset="2"/>
              <a:buNone/>
            </a:pPr>
            <a:r>
              <a:rPr lang="en-US" smtClean="0">
                <a:ea typeface="ＭＳ Ｐゴシック"/>
              </a:rPr>
              <a:t>                                                                     </a:t>
            </a:r>
          </a:p>
        </p:txBody>
      </p:sp>
      <p:sp>
        <p:nvSpPr>
          <p:cNvPr id="11268" name="Slide Number Placeholder 3"/>
          <p:cNvSpPr>
            <a:spLocks noGrp="1"/>
          </p:cNvSpPr>
          <p:nvPr>
            <p:ph type="sldNum" sz="quarter" idx="12"/>
          </p:nvPr>
        </p:nvSpPr>
        <p:spPr bwMode="auto">
          <a:noFill/>
          <a:ln>
            <a:miter lim="800000"/>
            <a:headEnd/>
            <a:tailEnd/>
          </a:ln>
        </p:spPr>
        <p:txBody>
          <a:bodyPr/>
          <a:lstStyle/>
          <a:p>
            <a:pPr>
              <a:lnSpc>
                <a:spcPct val="80000"/>
              </a:lnSpc>
            </a:pPr>
            <a:fld id="{30CD86D0-1A25-49AC-812A-D5D31D96F8AC}" type="slidenum">
              <a:rPr lang="en-US" sz="1200" smtClean="0">
                <a:ea typeface="ＭＳ Ｐゴシック"/>
                <a:cs typeface="ＭＳ Ｐゴシック"/>
              </a:rPr>
              <a:pPr>
                <a:lnSpc>
                  <a:spcPct val="80000"/>
                </a:lnSpc>
              </a:pPr>
              <a:t>3</a:t>
            </a:fld>
            <a:endParaRPr lang="en-US" sz="1200" smtClean="0">
              <a:ea typeface="ＭＳ Ｐゴシック"/>
              <a:cs typeface="ＭＳ Ｐゴシック"/>
            </a:endParaRPr>
          </a:p>
        </p:txBody>
      </p:sp>
      <p:pic>
        <p:nvPicPr>
          <p:cNvPr id="11269" name="Picture 4" descr="MCPS_LOGO_FINAL copy.jpg"/>
          <p:cNvPicPr>
            <a:picLocks noChangeAspect="1" noChangeArrowheads="1"/>
          </p:cNvPicPr>
          <p:nvPr/>
        </p:nvPicPr>
        <p:blipFill>
          <a:blip r:embed="rId3"/>
          <a:srcRect/>
          <a:stretch>
            <a:fillRect/>
          </a:stretch>
        </p:blipFill>
        <p:spPr bwMode="auto">
          <a:xfrm>
            <a:off x="7373938" y="4945063"/>
            <a:ext cx="1101725" cy="1449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612775" y="228600"/>
            <a:ext cx="8153400" cy="990600"/>
          </a:xfrm>
        </p:spPr>
        <p:txBody>
          <a:bodyPr/>
          <a:lstStyle/>
          <a:p>
            <a:pPr eaLnBrk="1" hangingPunct="1"/>
            <a:r>
              <a:rPr lang="en-US" smtClean="0">
                <a:ea typeface="ＭＳ Ｐゴシック"/>
              </a:rPr>
              <a:t>Activity</a:t>
            </a:r>
          </a:p>
        </p:txBody>
      </p:sp>
      <p:sp>
        <p:nvSpPr>
          <p:cNvPr id="38915" name="Content Placeholder 2"/>
          <p:cNvSpPr>
            <a:spLocks noGrp="1"/>
          </p:cNvSpPr>
          <p:nvPr>
            <p:ph sz="quarter" idx="1"/>
          </p:nvPr>
        </p:nvSpPr>
        <p:spPr>
          <a:xfrm>
            <a:off x="612775" y="1600200"/>
            <a:ext cx="8153400" cy="4495800"/>
          </a:xfrm>
        </p:spPr>
        <p:txBody>
          <a:bodyPr/>
          <a:lstStyle/>
          <a:p>
            <a:pPr eaLnBrk="1" hangingPunct="1">
              <a:lnSpc>
                <a:spcPct val="80000"/>
              </a:lnSpc>
              <a:buFontTx/>
              <a:buAutoNum type="arabicPeriod"/>
            </a:pPr>
            <a:r>
              <a:rPr lang="en-US" sz="2100" smtClean="0">
                <a:ea typeface="ＭＳ Ｐゴシック"/>
              </a:rPr>
              <a:t>Each team member will need a piece of paper.</a:t>
            </a:r>
          </a:p>
          <a:p>
            <a:pPr eaLnBrk="1" hangingPunct="1">
              <a:lnSpc>
                <a:spcPct val="80000"/>
              </a:lnSpc>
              <a:buFontTx/>
              <a:buAutoNum type="arabicPeriod"/>
            </a:pPr>
            <a:r>
              <a:rPr lang="en-US" sz="2100" smtClean="0">
                <a:ea typeface="ＭＳ Ｐゴシック"/>
              </a:rPr>
              <a:t>On the piece of paper, each team member will have few minutes to write a statement regarding what they see as the purpose of MCPS. (Why do we exist?). Don</a:t>
            </a:r>
            <a:r>
              <a:rPr lang="en-US" altLang="en-US" sz="2100" smtClean="0">
                <a:ea typeface="ＭＳ Ｐゴシック"/>
              </a:rPr>
              <a:t>’</a:t>
            </a:r>
            <a:r>
              <a:rPr lang="en-US" sz="2100" smtClean="0">
                <a:ea typeface="ＭＳ Ｐゴシック"/>
              </a:rPr>
              <a:t>t put your name on it because others will read it. (2 minutes)</a:t>
            </a:r>
          </a:p>
          <a:p>
            <a:pPr eaLnBrk="1" hangingPunct="1">
              <a:lnSpc>
                <a:spcPct val="80000"/>
              </a:lnSpc>
              <a:buFontTx/>
              <a:buAutoNum type="arabicPeriod"/>
            </a:pPr>
            <a:r>
              <a:rPr lang="en-US" sz="2100" smtClean="0">
                <a:ea typeface="ＭＳ Ｐゴシック"/>
              </a:rPr>
              <a:t>Pass the statement to the person on the right. Each person will underline significant phrases or words. </a:t>
            </a:r>
          </a:p>
          <a:p>
            <a:pPr eaLnBrk="1" hangingPunct="1">
              <a:lnSpc>
                <a:spcPct val="80000"/>
              </a:lnSpc>
              <a:buFontTx/>
              <a:buAutoNum type="arabicPeriod"/>
            </a:pPr>
            <a:r>
              <a:rPr lang="en-US" sz="2100" smtClean="0">
                <a:ea typeface="ＭＳ Ｐゴシック"/>
              </a:rPr>
              <a:t>Continue to pass the paper to the next person and keep passing the paper until all papers go all the way around the table. </a:t>
            </a:r>
            <a:r>
              <a:rPr lang="en-US" sz="2100" u="sng" smtClean="0">
                <a:ea typeface="ＭＳ Ｐゴシック"/>
              </a:rPr>
              <a:t>You may underline a word or phrase even if it is already underlined</a:t>
            </a:r>
            <a:r>
              <a:rPr lang="en-US" sz="2100" smtClean="0">
                <a:ea typeface="ＭＳ Ｐゴシック"/>
              </a:rPr>
              <a:t>.</a:t>
            </a:r>
          </a:p>
          <a:p>
            <a:pPr eaLnBrk="1" hangingPunct="1">
              <a:lnSpc>
                <a:spcPct val="80000"/>
              </a:lnSpc>
              <a:buFontTx/>
              <a:buAutoNum type="arabicPeriod"/>
            </a:pPr>
            <a:r>
              <a:rPr lang="en-US" sz="2100" smtClean="0">
                <a:ea typeface="ＭＳ Ｐゴシック"/>
              </a:rPr>
              <a:t>When you receive your own paper back, share with your group the phrases that were underlined the most.</a:t>
            </a:r>
          </a:p>
          <a:p>
            <a:pPr eaLnBrk="1" hangingPunct="1">
              <a:lnSpc>
                <a:spcPct val="80000"/>
              </a:lnSpc>
              <a:buFontTx/>
              <a:buAutoNum type="arabicPeriod"/>
            </a:pPr>
            <a:r>
              <a:rPr lang="en-US" sz="2100" smtClean="0">
                <a:ea typeface="ＭＳ Ｐゴシック"/>
              </a:rPr>
              <a:t>As a group decide on the top 5 words or phrases that were underlined the most. Write each word or phrase on a post-it note and place them on the chart labeled MISSION.</a:t>
            </a:r>
          </a:p>
          <a:p>
            <a:pPr eaLnBrk="1" hangingPunct="1">
              <a:lnSpc>
                <a:spcPct val="80000"/>
              </a:lnSpc>
            </a:pPr>
            <a:endParaRPr lang="en-US" sz="1800" smtClean="0">
              <a:ea typeface="ＭＳ Ｐゴシック"/>
            </a:endParaRPr>
          </a:p>
        </p:txBody>
      </p:sp>
      <p:sp>
        <p:nvSpPr>
          <p:cNvPr id="38916" name="Slide Number Placeholder 3"/>
          <p:cNvSpPr>
            <a:spLocks noGrp="1"/>
          </p:cNvSpPr>
          <p:nvPr>
            <p:ph type="sldNum" sz="quarter" idx="12"/>
          </p:nvPr>
        </p:nvSpPr>
        <p:spPr bwMode="auto">
          <a:noFill/>
          <a:ln>
            <a:miter lim="800000"/>
            <a:headEnd/>
            <a:tailEnd/>
          </a:ln>
        </p:spPr>
        <p:txBody>
          <a:bodyPr/>
          <a:lstStyle/>
          <a:p>
            <a:pPr>
              <a:lnSpc>
                <a:spcPct val="80000"/>
              </a:lnSpc>
            </a:pPr>
            <a:fld id="{2B41EE7A-2E50-4374-B06B-BF5210F7CBF3}" type="slidenum">
              <a:rPr lang="en-US" sz="1200" smtClean="0">
                <a:ea typeface="ＭＳ Ｐゴシック"/>
                <a:cs typeface="ＭＳ Ｐゴシック"/>
              </a:rPr>
              <a:pPr>
                <a:lnSpc>
                  <a:spcPct val="80000"/>
                </a:lnSpc>
              </a:pPr>
              <a:t>30</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fontScale="90000"/>
          </a:bodyPr>
          <a:lstStyle/>
          <a:p>
            <a:pPr eaLnBrk="1" fontAlgn="auto" hangingPunct="1">
              <a:spcAft>
                <a:spcPts val="0"/>
              </a:spcAft>
              <a:defRPr/>
            </a:pPr>
            <a:r>
              <a:rPr lang="en-US" dirty="0" smtClean="0">
                <a:ea typeface="+mj-ea"/>
                <a:cs typeface="+mj-cs"/>
              </a:rPr>
              <a:t>Mission </a:t>
            </a:r>
            <a:br>
              <a:rPr lang="en-US" dirty="0" smtClean="0">
                <a:ea typeface="+mj-ea"/>
                <a:cs typeface="+mj-cs"/>
              </a:rPr>
            </a:br>
            <a:endParaRPr lang="en-US" sz="3444" dirty="0">
              <a:ea typeface="+mj-ea"/>
              <a:cs typeface="+mj-cs"/>
            </a:endParaRPr>
          </a:p>
        </p:txBody>
      </p:sp>
      <p:sp>
        <p:nvSpPr>
          <p:cNvPr id="39939" name="Content Placeholder 2"/>
          <p:cNvSpPr>
            <a:spLocks noGrp="1"/>
          </p:cNvSpPr>
          <p:nvPr>
            <p:ph sz="quarter" idx="1"/>
          </p:nvPr>
        </p:nvSpPr>
        <p:spPr>
          <a:xfrm>
            <a:off x="612775" y="1600200"/>
            <a:ext cx="8153400" cy="4495800"/>
          </a:xfrm>
        </p:spPr>
        <p:txBody>
          <a:bodyPr/>
          <a:lstStyle/>
          <a:p>
            <a:pPr eaLnBrk="1" hangingPunct="1"/>
            <a:r>
              <a:rPr lang="en-US" smtClean="0">
                <a:ea typeface="ＭＳ Ｐゴシック"/>
              </a:rPr>
              <a:t>Clarity of purpose should be the goal of any mission statement. Our </a:t>
            </a:r>
            <a:r>
              <a:rPr lang="en-US" altLang="en-US" smtClean="0">
                <a:ea typeface="ＭＳ Ｐゴシック"/>
              </a:rPr>
              <a:t>“</a:t>
            </a:r>
            <a:r>
              <a:rPr lang="en-US" smtClean="0">
                <a:ea typeface="ＭＳ Ｐゴシック"/>
              </a:rPr>
              <a:t>mission</a:t>
            </a:r>
            <a:r>
              <a:rPr lang="en-US" altLang="en-US" smtClean="0">
                <a:ea typeface="ＭＳ Ｐゴシック"/>
              </a:rPr>
              <a:t>”</a:t>
            </a:r>
            <a:r>
              <a:rPr lang="en-US" smtClean="0">
                <a:ea typeface="ＭＳ Ｐゴシック"/>
              </a:rPr>
              <a:t> gives focus to the question, </a:t>
            </a:r>
            <a:r>
              <a:rPr lang="en-US" altLang="en-US" smtClean="0">
                <a:ea typeface="ＭＳ Ｐゴシック"/>
              </a:rPr>
              <a:t>“</a:t>
            </a:r>
            <a:r>
              <a:rPr lang="en-US" smtClean="0">
                <a:ea typeface="ＭＳ Ｐゴシック"/>
              </a:rPr>
              <a:t>Why do we exist?</a:t>
            </a:r>
            <a:r>
              <a:rPr lang="en-US" altLang="en-US" smtClean="0">
                <a:ea typeface="ＭＳ Ｐゴシック"/>
              </a:rPr>
              <a:t>”</a:t>
            </a:r>
            <a:endParaRPr lang="en-US" smtClean="0">
              <a:ea typeface="ＭＳ Ｐゴシック"/>
            </a:endParaRPr>
          </a:p>
          <a:p>
            <a:pPr eaLnBrk="1" hangingPunct="1"/>
            <a:r>
              <a:rPr lang="en-US" altLang="en-US" smtClean="0">
                <a:ea typeface="ＭＳ Ｐゴシック"/>
              </a:rPr>
              <a:t>“</a:t>
            </a:r>
            <a:r>
              <a:rPr lang="en-US" smtClean="0">
                <a:ea typeface="ＭＳ Ｐゴシック"/>
              </a:rPr>
              <a:t>Learning</a:t>
            </a:r>
            <a:r>
              <a:rPr lang="en-US" altLang="en-US" smtClean="0">
                <a:ea typeface="ＭＳ Ｐゴシック"/>
              </a:rPr>
              <a:t>”</a:t>
            </a:r>
            <a:r>
              <a:rPr lang="en-US" smtClean="0">
                <a:ea typeface="ＭＳ Ｐゴシック"/>
              </a:rPr>
              <a:t> is the primary purpose of a school that functions as a professional learning community. </a:t>
            </a:r>
            <a:r>
              <a:rPr lang="en-US" sz="2800" smtClean="0">
                <a:ea typeface="ＭＳ Ｐゴシック"/>
              </a:rPr>
              <a:t>Schools exist because their mission is </a:t>
            </a:r>
            <a:r>
              <a:rPr lang="en-US" altLang="en-US" sz="2800" smtClean="0">
                <a:ea typeface="ＭＳ Ｐゴシック"/>
              </a:rPr>
              <a:t>“</a:t>
            </a:r>
            <a:r>
              <a:rPr lang="en-US" sz="2800" smtClean="0">
                <a:ea typeface="ＭＳ Ｐゴシック"/>
              </a:rPr>
              <a:t>learning</a:t>
            </a:r>
            <a:r>
              <a:rPr lang="en-US" altLang="en-US" sz="2800" smtClean="0">
                <a:ea typeface="ＭＳ Ｐゴシック"/>
              </a:rPr>
              <a:t>”</a:t>
            </a:r>
            <a:r>
              <a:rPr lang="en-US" sz="2800" smtClean="0">
                <a:ea typeface="ＭＳ Ｐゴシック"/>
              </a:rPr>
              <a:t>.</a:t>
            </a:r>
          </a:p>
        </p:txBody>
      </p:sp>
      <p:pic>
        <p:nvPicPr>
          <p:cNvPr id="39940" name="Picture 3" descr="Teaching vs Learning.jpg"/>
          <p:cNvPicPr>
            <a:picLocks noChangeAspect="1"/>
          </p:cNvPicPr>
          <p:nvPr/>
        </p:nvPicPr>
        <p:blipFill>
          <a:blip r:embed="rId3"/>
          <a:srcRect/>
          <a:stretch>
            <a:fillRect/>
          </a:stretch>
        </p:blipFill>
        <p:spPr bwMode="auto">
          <a:xfrm>
            <a:off x="1041400" y="4445000"/>
            <a:ext cx="6350000" cy="2413000"/>
          </a:xfrm>
          <a:prstGeom prst="rect">
            <a:avLst/>
          </a:prstGeom>
          <a:noFill/>
          <a:ln w="9525">
            <a:noFill/>
            <a:miter lim="800000"/>
            <a:headEnd/>
            <a:tailEnd/>
          </a:ln>
        </p:spPr>
      </p:pic>
      <p:sp>
        <p:nvSpPr>
          <p:cNvPr id="39941" name="Slide Number Placeholder 4"/>
          <p:cNvSpPr>
            <a:spLocks noGrp="1"/>
          </p:cNvSpPr>
          <p:nvPr>
            <p:ph type="sldNum" sz="quarter" idx="12"/>
          </p:nvPr>
        </p:nvSpPr>
        <p:spPr bwMode="auto">
          <a:noFill/>
          <a:ln>
            <a:miter lim="800000"/>
            <a:headEnd/>
            <a:tailEnd/>
          </a:ln>
        </p:spPr>
        <p:txBody>
          <a:bodyPr/>
          <a:lstStyle/>
          <a:p>
            <a:pPr>
              <a:lnSpc>
                <a:spcPct val="80000"/>
              </a:lnSpc>
            </a:pPr>
            <a:fld id="{88360F97-858E-4BDD-9363-545D0B7EF661}" type="slidenum">
              <a:rPr lang="en-US" sz="1200" smtClean="0">
                <a:ea typeface="ＭＳ Ｐゴシック"/>
                <a:cs typeface="ＭＳ Ｐゴシック"/>
              </a:rPr>
              <a:pPr>
                <a:lnSpc>
                  <a:spcPct val="80000"/>
                </a:lnSpc>
              </a:pPr>
              <a:t>31</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612775" y="228600"/>
            <a:ext cx="8153400" cy="990600"/>
          </a:xfrm>
        </p:spPr>
        <p:txBody>
          <a:bodyPr/>
          <a:lstStyle/>
          <a:p>
            <a:pPr eaLnBrk="1" hangingPunct="1"/>
            <a:r>
              <a:rPr lang="en-US" sz="4000" smtClean="0">
                <a:ea typeface="ＭＳ Ｐゴシック"/>
              </a:rPr>
              <a:t>If Learning is our Primary Purpose….</a:t>
            </a:r>
          </a:p>
        </p:txBody>
      </p:sp>
      <p:sp>
        <p:nvSpPr>
          <p:cNvPr id="40963" name="Content Placeholder 2"/>
          <p:cNvSpPr>
            <a:spLocks noGrp="1"/>
          </p:cNvSpPr>
          <p:nvPr>
            <p:ph sz="quarter" idx="1"/>
          </p:nvPr>
        </p:nvSpPr>
        <p:spPr>
          <a:xfrm>
            <a:off x="612775" y="1600200"/>
            <a:ext cx="8153400" cy="4495800"/>
          </a:xfrm>
        </p:spPr>
        <p:txBody>
          <a:bodyPr/>
          <a:lstStyle/>
          <a:p>
            <a:pPr eaLnBrk="1" hangingPunct="1">
              <a:buFont typeface="Wingdings" pitchFamily="2" charset="2"/>
              <a:buNone/>
            </a:pPr>
            <a:r>
              <a:rPr lang="en-US" smtClean="0">
                <a:ea typeface="ＭＳ Ｐゴシック"/>
              </a:rPr>
              <a:t>Critical Questions of a PLC</a:t>
            </a:r>
          </a:p>
          <a:p>
            <a:pPr eaLnBrk="1" hangingPunct="1"/>
            <a:r>
              <a:rPr lang="en-US" smtClean="0">
                <a:ea typeface="ＭＳ Ｐゴシック"/>
              </a:rPr>
              <a:t>What knowledge and skills should every student learn as a result of this unit of instruction?</a:t>
            </a:r>
          </a:p>
          <a:p>
            <a:pPr eaLnBrk="1" hangingPunct="1"/>
            <a:r>
              <a:rPr lang="en-US" smtClean="0">
                <a:ea typeface="ＭＳ Ｐゴシック"/>
              </a:rPr>
              <a:t>How will we know when each student has acquired the essential knowledge and skills?</a:t>
            </a:r>
          </a:p>
          <a:p>
            <a:pPr eaLnBrk="1" hangingPunct="1"/>
            <a:r>
              <a:rPr lang="en-US" smtClean="0">
                <a:ea typeface="ＭＳ Ｐゴシック"/>
              </a:rPr>
              <a:t>How will we respond when some students do not learn?</a:t>
            </a:r>
          </a:p>
          <a:p>
            <a:pPr eaLnBrk="1" hangingPunct="1"/>
            <a:r>
              <a:rPr lang="en-US" smtClean="0">
                <a:ea typeface="ＭＳ Ｐゴシック"/>
              </a:rPr>
              <a:t>How will we extend and enrich the learning for students who are already proficient?</a:t>
            </a:r>
          </a:p>
        </p:txBody>
      </p:sp>
      <p:sp>
        <p:nvSpPr>
          <p:cNvPr id="40964" name="Slide Number Placeholder 3"/>
          <p:cNvSpPr>
            <a:spLocks noGrp="1"/>
          </p:cNvSpPr>
          <p:nvPr>
            <p:ph type="sldNum" sz="quarter" idx="12"/>
          </p:nvPr>
        </p:nvSpPr>
        <p:spPr bwMode="auto">
          <a:noFill/>
          <a:ln>
            <a:miter lim="800000"/>
            <a:headEnd/>
            <a:tailEnd/>
          </a:ln>
        </p:spPr>
        <p:txBody>
          <a:bodyPr/>
          <a:lstStyle/>
          <a:p>
            <a:pPr>
              <a:lnSpc>
                <a:spcPct val="80000"/>
              </a:lnSpc>
            </a:pPr>
            <a:fld id="{40FBB727-FD79-49C6-9CEA-C4A36E5026CB}" type="slidenum">
              <a:rPr lang="en-US" sz="1200" smtClean="0">
                <a:ea typeface="ＭＳ Ｐゴシック"/>
                <a:cs typeface="ＭＳ Ｐゴシック"/>
              </a:rPr>
              <a:pPr>
                <a:lnSpc>
                  <a:spcPct val="80000"/>
                </a:lnSpc>
              </a:pPr>
              <a:t>32</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612775" y="228600"/>
            <a:ext cx="8153400" cy="990600"/>
          </a:xfrm>
        </p:spPr>
        <p:txBody>
          <a:bodyPr/>
          <a:lstStyle/>
          <a:p>
            <a:pPr eaLnBrk="1" hangingPunct="1"/>
            <a:r>
              <a:rPr lang="en-US" smtClean="0">
                <a:ea typeface="ＭＳ Ｐゴシック"/>
              </a:rPr>
              <a:t>Vision</a:t>
            </a:r>
          </a:p>
        </p:txBody>
      </p:sp>
      <p:sp>
        <p:nvSpPr>
          <p:cNvPr id="41987" name="Content Placeholder 2"/>
          <p:cNvSpPr>
            <a:spLocks noGrp="1"/>
          </p:cNvSpPr>
          <p:nvPr>
            <p:ph sz="quarter" idx="1"/>
          </p:nvPr>
        </p:nvSpPr>
        <p:spPr>
          <a:xfrm>
            <a:off x="612775" y="1600200"/>
            <a:ext cx="8153400" cy="4495800"/>
          </a:xfrm>
        </p:spPr>
        <p:txBody>
          <a:bodyPr/>
          <a:lstStyle/>
          <a:p>
            <a:pPr eaLnBrk="1" hangingPunct="1"/>
            <a:r>
              <a:rPr lang="en-US" smtClean="0">
                <a:ea typeface="ＭＳ Ｐゴシック"/>
              </a:rPr>
              <a:t>Educators must move beyond writing a mission statement to first clarifying the vision, values, and goals that drive the daily workings of the school and align all their practices accordingly.</a:t>
            </a:r>
          </a:p>
        </p:txBody>
      </p:sp>
      <p:pic>
        <p:nvPicPr>
          <p:cNvPr id="41988" name="Picture 13" descr="cartoon-why_vision_is_imp.jpg"/>
          <p:cNvPicPr>
            <a:picLocks noChangeAspect="1"/>
          </p:cNvPicPr>
          <p:nvPr/>
        </p:nvPicPr>
        <p:blipFill>
          <a:blip r:embed="rId3"/>
          <a:srcRect/>
          <a:stretch>
            <a:fillRect/>
          </a:stretch>
        </p:blipFill>
        <p:spPr bwMode="auto">
          <a:xfrm>
            <a:off x="2273300" y="3619500"/>
            <a:ext cx="4819650" cy="2667000"/>
          </a:xfrm>
          <a:prstGeom prst="rect">
            <a:avLst/>
          </a:prstGeom>
          <a:noFill/>
          <a:ln w="9525">
            <a:noFill/>
            <a:miter lim="800000"/>
            <a:headEnd/>
            <a:tailEnd/>
          </a:ln>
        </p:spPr>
      </p:pic>
      <p:sp>
        <p:nvSpPr>
          <p:cNvPr id="41989" name="Slide Number Placeholder 4"/>
          <p:cNvSpPr>
            <a:spLocks noGrp="1"/>
          </p:cNvSpPr>
          <p:nvPr>
            <p:ph type="sldNum" sz="quarter" idx="12"/>
          </p:nvPr>
        </p:nvSpPr>
        <p:spPr bwMode="auto">
          <a:noFill/>
          <a:ln>
            <a:miter lim="800000"/>
            <a:headEnd/>
            <a:tailEnd/>
          </a:ln>
        </p:spPr>
        <p:txBody>
          <a:bodyPr/>
          <a:lstStyle/>
          <a:p>
            <a:pPr>
              <a:lnSpc>
                <a:spcPct val="80000"/>
              </a:lnSpc>
            </a:pPr>
            <a:fld id="{FB0D552A-3408-47FD-AB6F-9F382089B23D}" type="slidenum">
              <a:rPr lang="en-US" sz="1200" smtClean="0">
                <a:ea typeface="ＭＳ Ｐゴシック"/>
                <a:cs typeface="ＭＳ Ｐゴシック"/>
              </a:rPr>
              <a:pPr>
                <a:lnSpc>
                  <a:spcPct val="80000"/>
                </a:lnSpc>
              </a:pPr>
              <a:t>33</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612775" y="228600"/>
            <a:ext cx="8153400" cy="990600"/>
          </a:xfrm>
        </p:spPr>
        <p:txBody>
          <a:bodyPr/>
          <a:lstStyle/>
          <a:p>
            <a:pPr eaLnBrk="1" hangingPunct="1"/>
            <a:r>
              <a:rPr lang="en-US" smtClean="0">
                <a:ea typeface="ＭＳ Ｐゴシック"/>
              </a:rPr>
              <a:t>Four Pillars- Foundation of a PLC</a:t>
            </a:r>
          </a:p>
        </p:txBody>
      </p:sp>
      <p:sp>
        <p:nvSpPr>
          <p:cNvPr id="43011" name="Text Box 2"/>
          <p:cNvSpPr txBox="1">
            <a:spLocks noChangeArrowheads="1"/>
          </p:cNvSpPr>
          <p:nvPr/>
        </p:nvSpPr>
        <p:spPr bwMode="auto">
          <a:xfrm>
            <a:off x="114300" y="1600200"/>
            <a:ext cx="1479550" cy="525463"/>
          </a:xfrm>
          <a:prstGeom prst="rect">
            <a:avLst/>
          </a:prstGeom>
          <a:no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MISSION</a:t>
            </a:r>
          </a:p>
        </p:txBody>
      </p:sp>
      <p:sp>
        <p:nvSpPr>
          <p:cNvPr id="43012" name="Text Box 3"/>
          <p:cNvSpPr txBox="1">
            <a:spLocks noChangeArrowheads="1"/>
          </p:cNvSpPr>
          <p:nvPr/>
        </p:nvSpPr>
        <p:spPr bwMode="auto">
          <a:xfrm>
            <a:off x="2628900" y="1600200"/>
            <a:ext cx="1414463" cy="525463"/>
          </a:xfrm>
          <a:prstGeom prst="rect">
            <a:avLst/>
          </a:prstGeom>
          <a:solidFill>
            <a:srgbClr val="FFFF00"/>
          </a:solid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VISION</a:t>
            </a:r>
          </a:p>
        </p:txBody>
      </p:sp>
      <p:sp>
        <p:nvSpPr>
          <p:cNvPr id="43013" name="Text Box 4"/>
          <p:cNvSpPr txBox="1">
            <a:spLocks noChangeArrowheads="1"/>
          </p:cNvSpPr>
          <p:nvPr/>
        </p:nvSpPr>
        <p:spPr bwMode="auto">
          <a:xfrm>
            <a:off x="5143500" y="1600200"/>
            <a:ext cx="1555750" cy="525463"/>
          </a:xfrm>
          <a:prstGeom prst="rect">
            <a:avLst/>
          </a:prstGeom>
          <a:no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VALUES</a:t>
            </a:r>
          </a:p>
        </p:txBody>
      </p:sp>
      <p:sp>
        <p:nvSpPr>
          <p:cNvPr id="43014" name="Text Box 5"/>
          <p:cNvSpPr txBox="1">
            <a:spLocks noChangeArrowheads="1"/>
          </p:cNvSpPr>
          <p:nvPr/>
        </p:nvSpPr>
        <p:spPr bwMode="auto">
          <a:xfrm>
            <a:off x="7658100" y="1600200"/>
            <a:ext cx="1428750" cy="525463"/>
          </a:xfrm>
          <a:prstGeom prst="rect">
            <a:avLst/>
          </a:prstGeom>
          <a:no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GOALS</a:t>
            </a:r>
          </a:p>
        </p:txBody>
      </p:sp>
      <p:sp>
        <p:nvSpPr>
          <p:cNvPr id="43015" name="Text Box 6"/>
          <p:cNvSpPr txBox="1">
            <a:spLocks noChangeArrowheads="1"/>
          </p:cNvSpPr>
          <p:nvPr/>
        </p:nvSpPr>
        <p:spPr bwMode="auto">
          <a:xfrm>
            <a:off x="114300" y="2701925"/>
            <a:ext cx="1479550" cy="1244600"/>
          </a:xfrm>
          <a:prstGeom prst="rect">
            <a:avLst/>
          </a:prstGeom>
          <a:noFill/>
          <a:ln w="25400">
            <a:solidFill>
              <a:srgbClr val="3366FF"/>
            </a:solidFill>
            <a:miter lim="800000"/>
            <a:headEnd/>
            <a:tailEnd/>
          </a:ln>
        </p:spPr>
        <p:txBody>
          <a:bodyPr tIns="91440" bIns="91440"/>
          <a:lstStyle/>
          <a:p>
            <a:pPr algn="ctr" defTabSz="914400"/>
            <a:endParaRPr lang="en-US" sz="1400">
              <a:latin typeface="Arial" pitchFamily="34" charset="0"/>
              <a:cs typeface="Times New Roman" pitchFamily="18" charset="0"/>
            </a:endParaRPr>
          </a:p>
          <a:p>
            <a:pPr algn="ctr" defTabSz="914400"/>
            <a:r>
              <a:rPr lang="en-US" sz="1400">
                <a:latin typeface="Arial" pitchFamily="34" charset="0"/>
                <a:cs typeface="Times New Roman" pitchFamily="18" charset="0"/>
              </a:rPr>
              <a:t>WHY?</a:t>
            </a:r>
          </a:p>
          <a:p>
            <a:pPr algn="ctr" defTabSz="914400"/>
            <a:r>
              <a:rPr lang="en-US" sz="1400">
                <a:latin typeface="Arial" pitchFamily="34" charset="0"/>
                <a:cs typeface="Times New Roman" pitchFamily="18" charset="0"/>
              </a:rPr>
              <a:t>Why do we exist?</a:t>
            </a:r>
          </a:p>
        </p:txBody>
      </p:sp>
      <p:sp>
        <p:nvSpPr>
          <p:cNvPr id="43016" name="Text Box 7"/>
          <p:cNvSpPr txBox="1">
            <a:spLocks noChangeArrowheads="1"/>
          </p:cNvSpPr>
          <p:nvPr/>
        </p:nvSpPr>
        <p:spPr bwMode="auto">
          <a:xfrm>
            <a:off x="2628900" y="2714625"/>
            <a:ext cx="1414463" cy="1244600"/>
          </a:xfrm>
          <a:prstGeom prst="rect">
            <a:avLst/>
          </a:prstGeom>
          <a:solidFill>
            <a:srgbClr val="FFFF00"/>
          </a:solidFill>
          <a:ln w="25400">
            <a:solidFill>
              <a:srgbClr val="3366FF"/>
            </a:solidFill>
            <a:miter lim="800000"/>
            <a:headEnd/>
            <a:tailEnd/>
          </a:ln>
        </p:spPr>
        <p:txBody>
          <a:bodyPr tIns="91440" bIns="91440"/>
          <a:lstStyle/>
          <a:p>
            <a:pPr algn="ctr" defTabSz="914400"/>
            <a:r>
              <a:rPr lang="en-US" sz="1400">
                <a:latin typeface="Arial" pitchFamily="34" charset="0"/>
                <a:cs typeface="Times New Roman" pitchFamily="18" charset="0"/>
              </a:rPr>
              <a:t>WHAT?</a:t>
            </a:r>
          </a:p>
          <a:p>
            <a:pPr algn="ctr" defTabSz="914400"/>
            <a:r>
              <a:rPr lang="en-US" sz="1400">
                <a:latin typeface="Arial" pitchFamily="34" charset="0"/>
                <a:cs typeface="Times New Roman" pitchFamily="18" charset="0"/>
              </a:rPr>
              <a:t>What must our school become to accomplish our purpose?</a:t>
            </a:r>
          </a:p>
        </p:txBody>
      </p:sp>
      <p:sp>
        <p:nvSpPr>
          <p:cNvPr id="43017" name="Text Box 8"/>
          <p:cNvSpPr txBox="1">
            <a:spLocks noChangeArrowheads="1"/>
          </p:cNvSpPr>
          <p:nvPr/>
        </p:nvSpPr>
        <p:spPr bwMode="auto">
          <a:xfrm>
            <a:off x="5143500" y="2714625"/>
            <a:ext cx="1555750" cy="1244600"/>
          </a:xfrm>
          <a:prstGeom prst="rect">
            <a:avLst/>
          </a:prstGeom>
          <a:noFill/>
          <a:ln w="25400">
            <a:solidFill>
              <a:srgbClr val="3366FF"/>
            </a:solidFill>
            <a:miter lim="800000"/>
            <a:headEnd/>
            <a:tailEnd/>
          </a:ln>
        </p:spPr>
        <p:txBody>
          <a:bodyPr tIns="91440" bIns="91440"/>
          <a:lstStyle/>
          <a:p>
            <a:pPr algn="ctr" defTabSz="914400"/>
            <a:r>
              <a:rPr lang="en-US" sz="1400">
                <a:latin typeface="Arial" pitchFamily="34" charset="0"/>
                <a:cs typeface="Times New Roman" pitchFamily="18" charset="0"/>
              </a:rPr>
              <a:t>HOW?</a:t>
            </a:r>
          </a:p>
          <a:p>
            <a:pPr algn="ctr" defTabSz="914400"/>
            <a:r>
              <a:rPr lang="en-US" sz="1400">
                <a:latin typeface="Arial" pitchFamily="34" charset="0"/>
                <a:cs typeface="Times New Roman" pitchFamily="18" charset="0"/>
              </a:rPr>
              <a:t>How must we behave to achieve our vision?</a:t>
            </a:r>
          </a:p>
        </p:txBody>
      </p:sp>
      <p:sp>
        <p:nvSpPr>
          <p:cNvPr id="43018" name="Text Box 9"/>
          <p:cNvSpPr txBox="1">
            <a:spLocks noChangeArrowheads="1"/>
          </p:cNvSpPr>
          <p:nvPr/>
        </p:nvSpPr>
        <p:spPr bwMode="auto">
          <a:xfrm>
            <a:off x="7658100" y="2714625"/>
            <a:ext cx="1428750" cy="1244600"/>
          </a:xfrm>
          <a:prstGeom prst="rect">
            <a:avLst/>
          </a:prstGeom>
          <a:noFill/>
          <a:ln w="25400">
            <a:solidFill>
              <a:srgbClr val="3366FF"/>
            </a:solidFill>
            <a:miter lim="800000"/>
            <a:headEnd/>
            <a:tailEnd/>
          </a:ln>
        </p:spPr>
        <p:txBody>
          <a:bodyPr tIns="91440" bIns="91440"/>
          <a:lstStyle/>
          <a:p>
            <a:pPr algn="ctr" defTabSz="914400"/>
            <a:endParaRPr lang="en-US" sz="1400">
              <a:latin typeface="Arial" pitchFamily="34" charset="0"/>
              <a:cs typeface="Times New Roman" pitchFamily="18" charset="0"/>
            </a:endParaRPr>
          </a:p>
          <a:p>
            <a:pPr algn="ctr" defTabSz="914400"/>
            <a:r>
              <a:rPr lang="en-US" sz="1400">
                <a:latin typeface="Arial" pitchFamily="34" charset="0"/>
                <a:cs typeface="Times New Roman" pitchFamily="18" charset="0"/>
              </a:rPr>
              <a:t>HOW WILL WE MARK OUR PROGRESS?</a:t>
            </a:r>
          </a:p>
        </p:txBody>
      </p:sp>
      <p:sp>
        <p:nvSpPr>
          <p:cNvPr id="43019" name="Text Box 10"/>
          <p:cNvSpPr txBox="1">
            <a:spLocks noChangeArrowheads="1"/>
          </p:cNvSpPr>
          <p:nvPr/>
        </p:nvSpPr>
        <p:spPr bwMode="auto">
          <a:xfrm>
            <a:off x="114300" y="4645025"/>
            <a:ext cx="1479550" cy="685800"/>
          </a:xfrm>
          <a:prstGeom prst="rect">
            <a:avLst/>
          </a:prstGeom>
          <a:noFill/>
          <a:ln w="25400">
            <a:solidFill>
              <a:srgbClr val="000090"/>
            </a:solidFill>
            <a:prstDash val="sysDot"/>
            <a:miter lim="800000"/>
            <a:headEnd/>
            <a:tailEnd/>
          </a:ln>
        </p:spPr>
        <p:txBody>
          <a:bodyPr tIns="91440" bIns="91440"/>
          <a:lstStyle/>
          <a:p>
            <a:pPr algn="ctr" defTabSz="914400"/>
            <a:r>
              <a:rPr lang="en-US" sz="1300">
                <a:latin typeface="Arial" pitchFamily="34" charset="0"/>
                <a:cs typeface="Times New Roman" pitchFamily="18" charset="0"/>
              </a:rPr>
              <a:t>FUNDAMENTAL PURPOSE</a:t>
            </a:r>
          </a:p>
        </p:txBody>
      </p:sp>
      <p:sp>
        <p:nvSpPr>
          <p:cNvPr id="43020" name="Text Box 11"/>
          <p:cNvSpPr txBox="1">
            <a:spLocks noChangeArrowheads="1"/>
          </p:cNvSpPr>
          <p:nvPr/>
        </p:nvSpPr>
        <p:spPr bwMode="auto">
          <a:xfrm>
            <a:off x="2628900" y="4645025"/>
            <a:ext cx="1414463" cy="685800"/>
          </a:xfrm>
          <a:prstGeom prst="rect">
            <a:avLst/>
          </a:prstGeom>
          <a:solidFill>
            <a:srgbClr val="FFFF00"/>
          </a:solidFill>
          <a:ln w="25400">
            <a:solidFill>
              <a:srgbClr val="000090"/>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COMPELLING FUTURE</a:t>
            </a:r>
          </a:p>
        </p:txBody>
      </p:sp>
      <p:sp>
        <p:nvSpPr>
          <p:cNvPr id="43021" name="Text Box 12"/>
          <p:cNvSpPr txBox="1">
            <a:spLocks noChangeArrowheads="1"/>
          </p:cNvSpPr>
          <p:nvPr/>
        </p:nvSpPr>
        <p:spPr bwMode="auto">
          <a:xfrm>
            <a:off x="5143500" y="4645025"/>
            <a:ext cx="1555750" cy="685800"/>
          </a:xfrm>
          <a:prstGeom prst="rect">
            <a:avLst/>
          </a:prstGeom>
          <a:noFill/>
          <a:ln w="25400">
            <a:solidFill>
              <a:srgbClr val="000090"/>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COLLECTIVE COMMITMENTS</a:t>
            </a:r>
          </a:p>
        </p:txBody>
      </p:sp>
      <p:sp>
        <p:nvSpPr>
          <p:cNvPr id="43022" name="Text Box 13"/>
          <p:cNvSpPr txBox="1">
            <a:spLocks noChangeArrowheads="1"/>
          </p:cNvSpPr>
          <p:nvPr/>
        </p:nvSpPr>
        <p:spPr bwMode="auto">
          <a:xfrm>
            <a:off x="7658100" y="4645025"/>
            <a:ext cx="1428750" cy="685800"/>
          </a:xfrm>
          <a:prstGeom prst="rect">
            <a:avLst/>
          </a:prstGeom>
          <a:noFill/>
          <a:ln w="25400">
            <a:solidFill>
              <a:srgbClr val="000090"/>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TARGETS &amp; TIMELINES</a:t>
            </a:r>
          </a:p>
        </p:txBody>
      </p:sp>
      <p:sp>
        <p:nvSpPr>
          <p:cNvPr id="43023" name="Text Box 14"/>
          <p:cNvSpPr txBox="1">
            <a:spLocks noChangeArrowheads="1"/>
          </p:cNvSpPr>
          <p:nvPr/>
        </p:nvSpPr>
        <p:spPr bwMode="auto">
          <a:xfrm>
            <a:off x="114300" y="5876925"/>
            <a:ext cx="1479550" cy="889000"/>
          </a:xfrm>
          <a:prstGeom prst="rect">
            <a:avLst/>
          </a:prstGeom>
          <a:no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Clarifies</a:t>
            </a:r>
          </a:p>
          <a:p>
            <a:pPr algn="ctr" defTabSz="914400"/>
            <a:r>
              <a:rPr lang="en-US" sz="1400">
                <a:latin typeface="Arial" pitchFamily="34" charset="0"/>
                <a:cs typeface="Times New Roman" pitchFamily="18" charset="0"/>
              </a:rPr>
              <a:t>Priorities and Sharpens Focus</a:t>
            </a:r>
          </a:p>
        </p:txBody>
      </p:sp>
      <p:sp>
        <p:nvSpPr>
          <p:cNvPr id="43024" name="Text Box 15"/>
          <p:cNvSpPr txBox="1">
            <a:spLocks noChangeArrowheads="1"/>
          </p:cNvSpPr>
          <p:nvPr/>
        </p:nvSpPr>
        <p:spPr bwMode="auto">
          <a:xfrm>
            <a:off x="2628900" y="5875338"/>
            <a:ext cx="1414463" cy="889000"/>
          </a:xfrm>
          <a:prstGeom prst="rect">
            <a:avLst/>
          </a:prstGeom>
          <a:solidFill>
            <a:srgbClr val="FFFF00"/>
          </a:solid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Gives Directions</a:t>
            </a:r>
          </a:p>
        </p:txBody>
      </p:sp>
      <p:sp>
        <p:nvSpPr>
          <p:cNvPr id="43025" name="Text Box 16"/>
          <p:cNvSpPr txBox="1">
            <a:spLocks noChangeArrowheads="1"/>
          </p:cNvSpPr>
          <p:nvPr/>
        </p:nvSpPr>
        <p:spPr bwMode="auto">
          <a:xfrm>
            <a:off x="5143500" y="5875338"/>
            <a:ext cx="1555750" cy="889000"/>
          </a:xfrm>
          <a:prstGeom prst="rect">
            <a:avLst/>
          </a:prstGeom>
          <a:no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Guides Behavior</a:t>
            </a:r>
          </a:p>
        </p:txBody>
      </p:sp>
      <p:sp>
        <p:nvSpPr>
          <p:cNvPr id="43026" name="Text Box 17"/>
          <p:cNvSpPr txBox="1">
            <a:spLocks noChangeArrowheads="1"/>
          </p:cNvSpPr>
          <p:nvPr/>
        </p:nvSpPr>
        <p:spPr bwMode="auto">
          <a:xfrm>
            <a:off x="7658100" y="5849938"/>
            <a:ext cx="1428750" cy="889000"/>
          </a:xfrm>
          <a:prstGeom prst="rect">
            <a:avLst/>
          </a:prstGeom>
          <a:no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Establishes Priorities</a:t>
            </a:r>
          </a:p>
        </p:txBody>
      </p:sp>
      <p:sp>
        <p:nvSpPr>
          <p:cNvPr id="71698" name="Line 18"/>
          <p:cNvSpPr>
            <a:spLocks noChangeShapeType="1"/>
          </p:cNvSpPr>
          <p:nvPr/>
        </p:nvSpPr>
        <p:spPr bwMode="auto">
          <a:xfrm>
            <a:off x="1943100" y="1828800"/>
            <a:ext cx="457200" cy="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699" name="Line 19"/>
          <p:cNvSpPr>
            <a:spLocks noChangeShapeType="1"/>
          </p:cNvSpPr>
          <p:nvPr/>
        </p:nvSpPr>
        <p:spPr bwMode="auto">
          <a:xfrm>
            <a:off x="6972300" y="1828800"/>
            <a:ext cx="457200" cy="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0" name="Line 20"/>
          <p:cNvSpPr>
            <a:spLocks noChangeShapeType="1"/>
          </p:cNvSpPr>
          <p:nvPr/>
        </p:nvSpPr>
        <p:spPr bwMode="auto">
          <a:xfrm>
            <a:off x="4457700" y="1828800"/>
            <a:ext cx="457200" cy="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1" name="Line 21"/>
          <p:cNvSpPr>
            <a:spLocks noChangeShapeType="1"/>
          </p:cNvSpPr>
          <p:nvPr/>
        </p:nvSpPr>
        <p:spPr bwMode="auto">
          <a:xfrm>
            <a:off x="914400" y="22447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2" name="Line 22"/>
          <p:cNvSpPr>
            <a:spLocks noChangeShapeType="1"/>
          </p:cNvSpPr>
          <p:nvPr/>
        </p:nvSpPr>
        <p:spPr bwMode="auto">
          <a:xfrm>
            <a:off x="8429625" y="22447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3" name="Line 23"/>
          <p:cNvSpPr>
            <a:spLocks noChangeShapeType="1"/>
          </p:cNvSpPr>
          <p:nvPr/>
        </p:nvSpPr>
        <p:spPr bwMode="auto">
          <a:xfrm>
            <a:off x="5980113" y="22447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4" name="Line 24"/>
          <p:cNvSpPr>
            <a:spLocks noChangeShapeType="1"/>
          </p:cNvSpPr>
          <p:nvPr/>
        </p:nvSpPr>
        <p:spPr bwMode="auto">
          <a:xfrm>
            <a:off x="3335338" y="22447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5" name="Line 25"/>
          <p:cNvSpPr>
            <a:spLocks noChangeShapeType="1"/>
          </p:cNvSpPr>
          <p:nvPr/>
        </p:nvSpPr>
        <p:spPr bwMode="auto">
          <a:xfrm>
            <a:off x="914400" y="40735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6" name="Line 26"/>
          <p:cNvSpPr>
            <a:spLocks noChangeShapeType="1"/>
          </p:cNvSpPr>
          <p:nvPr/>
        </p:nvSpPr>
        <p:spPr bwMode="auto">
          <a:xfrm>
            <a:off x="8469313" y="40735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7" name="Line 27"/>
          <p:cNvSpPr>
            <a:spLocks noChangeShapeType="1"/>
          </p:cNvSpPr>
          <p:nvPr/>
        </p:nvSpPr>
        <p:spPr bwMode="auto">
          <a:xfrm>
            <a:off x="5967413" y="40735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8" name="Line 28"/>
          <p:cNvSpPr>
            <a:spLocks noChangeShapeType="1"/>
          </p:cNvSpPr>
          <p:nvPr/>
        </p:nvSpPr>
        <p:spPr bwMode="auto">
          <a:xfrm>
            <a:off x="3349625" y="40735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9" name="Line 29"/>
          <p:cNvSpPr>
            <a:spLocks noChangeShapeType="1"/>
          </p:cNvSpPr>
          <p:nvPr/>
        </p:nvSpPr>
        <p:spPr bwMode="auto">
          <a:xfrm>
            <a:off x="914400" y="54451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10" name="Line 30"/>
          <p:cNvSpPr>
            <a:spLocks noChangeShapeType="1"/>
          </p:cNvSpPr>
          <p:nvPr/>
        </p:nvSpPr>
        <p:spPr bwMode="auto">
          <a:xfrm>
            <a:off x="8482013" y="54451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11" name="Line 31"/>
          <p:cNvSpPr>
            <a:spLocks noChangeShapeType="1"/>
          </p:cNvSpPr>
          <p:nvPr/>
        </p:nvSpPr>
        <p:spPr bwMode="auto">
          <a:xfrm>
            <a:off x="5927725" y="54451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12" name="Line 32"/>
          <p:cNvSpPr>
            <a:spLocks noChangeShapeType="1"/>
          </p:cNvSpPr>
          <p:nvPr/>
        </p:nvSpPr>
        <p:spPr bwMode="auto">
          <a:xfrm>
            <a:off x="3362325" y="54451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43042" name="Slide Number Placeholder 33"/>
          <p:cNvSpPr>
            <a:spLocks noGrp="1"/>
          </p:cNvSpPr>
          <p:nvPr>
            <p:ph type="sldNum" sz="quarter" idx="12"/>
          </p:nvPr>
        </p:nvSpPr>
        <p:spPr bwMode="auto">
          <a:noFill/>
          <a:ln>
            <a:miter lim="800000"/>
            <a:headEnd/>
            <a:tailEnd/>
          </a:ln>
        </p:spPr>
        <p:txBody>
          <a:bodyPr/>
          <a:lstStyle/>
          <a:p>
            <a:pPr>
              <a:lnSpc>
                <a:spcPct val="80000"/>
              </a:lnSpc>
            </a:pPr>
            <a:fld id="{7FAF3D65-4DD5-4363-A2F0-44CFF9DBD46E}" type="slidenum">
              <a:rPr lang="en-US" sz="1200" smtClean="0">
                <a:ea typeface="ＭＳ Ｐゴシック"/>
                <a:cs typeface="ＭＳ Ｐゴシック"/>
              </a:rPr>
              <a:pPr>
                <a:lnSpc>
                  <a:spcPct val="80000"/>
                </a:lnSpc>
              </a:pPr>
              <a:t>34</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612775" y="228600"/>
            <a:ext cx="8153400" cy="990600"/>
          </a:xfrm>
        </p:spPr>
        <p:txBody>
          <a:bodyPr/>
          <a:lstStyle/>
          <a:p>
            <a:pPr eaLnBrk="1" hangingPunct="1"/>
            <a:r>
              <a:rPr lang="en-US" smtClean="0">
                <a:ea typeface="ＭＳ Ｐゴシック"/>
              </a:rPr>
              <a:t>Vision Statement Questions</a:t>
            </a:r>
          </a:p>
        </p:txBody>
      </p:sp>
      <p:sp>
        <p:nvSpPr>
          <p:cNvPr id="44035" name="Content Placeholder 2"/>
          <p:cNvSpPr>
            <a:spLocks noGrp="1"/>
          </p:cNvSpPr>
          <p:nvPr>
            <p:ph sz="quarter" idx="1"/>
          </p:nvPr>
        </p:nvSpPr>
        <p:spPr>
          <a:xfrm>
            <a:off x="612775" y="1600200"/>
            <a:ext cx="8153400" cy="4495800"/>
          </a:xfrm>
        </p:spPr>
        <p:txBody>
          <a:bodyPr/>
          <a:lstStyle/>
          <a:p>
            <a:pPr eaLnBrk="1" hangingPunct="1"/>
            <a:r>
              <a:rPr lang="en-US" smtClean="0">
                <a:ea typeface="ＭＳ Ｐゴシック"/>
              </a:rPr>
              <a:t>What do we want to see our school become?</a:t>
            </a:r>
          </a:p>
          <a:p>
            <a:pPr eaLnBrk="1" hangingPunct="1"/>
            <a:r>
              <a:rPr lang="en-US" smtClean="0">
                <a:ea typeface="ＭＳ Ｐゴシック"/>
              </a:rPr>
              <a:t>What do we imagine regarding student achievement?</a:t>
            </a:r>
          </a:p>
          <a:p>
            <a:pPr eaLnBrk="1" hangingPunct="1"/>
            <a:r>
              <a:rPr lang="en-US" smtClean="0">
                <a:ea typeface="ＭＳ Ｐゴシック"/>
              </a:rPr>
              <a:t>What contributions would we make to our students, and community?</a:t>
            </a:r>
          </a:p>
          <a:p>
            <a:pPr eaLnBrk="1" hangingPunct="1"/>
            <a:r>
              <a:rPr lang="en-US" smtClean="0">
                <a:ea typeface="ＭＳ Ｐゴシック"/>
              </a:rPr>
              <a:t>What would we want our reputation to be?</a:t>
            </a:r>
          </a:p>
        </p:txBody>
      </p:sp>
      <p:sp>
        <p:nvSpPr>
          <p:cNvPr id="44036" name="Slide Number Placeholder 6"/>
          <p:cNvSpPr>
            <a:spLocks noGrp="1"/>
          </p:cNvSpPr>
          <p:nvPr>
            <p:ph type="sldNum" sz="quarter" idx="12"/>
          </p:nvPr>
        </p:nvSpPr>
        <p:spPr bwMode="auto">
          <a:noFill/>
          <a:ln>
            <a:miter lim="800000"/>
            <a:headEnd/>
            <a:tailEnd/>
          </a:ln>
        </p:spPr>
        <p:txBody>
          <a:bodyPr/>
          <a:lstStyle/>
          <a:p>
            <a:pPr>
              <a:lnSpc>
                <a:spcPct val="80000"/>
              </a:lnSpc>
            </a:pPr>
            <a:fld id="{9FD2D685-D9F3-4360-A4BD-D264B4B5D2DD}" type="slidenum">
              <a:rPr lang="en-US" sz="1200" smtClean="0">
                <a:ea typeface="ＭＳ Ｐゴシック"/>
                <a:cs typeface="ＭＳ Ｐゴシック"/>
              </a:rPr>
              <a:pPr>
                <a:lnSpc>
                  <a:spcPct val="80000"/>
                </a:lnSpc>
              </a:pPr>
              <a:t>35</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612775" y="228600"/>
            <a:ext cx="8153400" cy="990600"/>
          </a:xfrm>
        </p:spPr>
        <p:txBody>
          <a:bodyPr/>
          <a:lstStyle/>
          <a:p>
            <a:pPr eaLnBrk="1" hangingPunct="1"/>
            <a:r>
              <a:rPr lang="en-US" smtClean="0">
                <a:ea typeface="ＭＳ Ｐゴシック"/>
              </a:rPr>
              <a:t>Reading- A Shared Vision</a:t>
            </a:r>
          </a:p>
        </p:txBody>
      </p:sp>
      <p:sp>
        <p:nvSpPr>
          <p:cNvPr id="45059" name="Content Placeholder 2"/>
          <p:cNvSpPr>
            <a:spLocks noGrp="1"/>
          </p:cNvSpPr>
          <p:nvPr>
            <p:ph sz="quarter" idx="1"/>
          </p:nvPr>
        </p:nvSpPr>
        <p:spPr>
          <a:xfrm>
            <a:off x="612775" y="1600200"/>
            <a:ext cx="8153400" cy="4495800"/>
          </a:xfrm>
        </p:spPr>
        <p:txBody>
          <a:bodyPr/>
          <a:lstStyle/>
          <a:p>
            <a:pPr algn="ctr" eaLnBrk="1" hangingPunct="1">
              <a:buFont typeface="Wingdings" pitchFamily="2" charset="2"/>
              <a:buNone/>
            </a:pPr>
            <a:r>
              <a:rPr lang="en-US" sz="3600" smtClean="0">
                <a:ea typeface="ＭＳ Ｐゴシック"/>
              </a:rPr>
              <a:t>Leading Learning Communities</a:t>
            </a:r>
          </a:p>
          <a:p>
            <a:pPr algn="ctr" eaLnBrk="1" hangingPunct="1">
              <a:buFont typeface="Wingdings" pitchFamily="2" charset="2"/>
              <a:buNone/>
            </a:pPr>
            <a:endParaRPr lang="en-US" sz="3200" smtClean="0">
              <a:ea typeface="ＭＳ Ｐゴシック"/>
            </a:endParaRPr>
          </a:p>
          <a:p>
            <a:pPr algn="ctr" eaLnBrk="1" hangingPunct="1">
              <a:buFont typeface="Wingdings" pitchFamily="2" charset="2"/>
              <a:buNone/>
            </a:pPr>
            <a:endParaRPr lang="en-US" sz="3200" smtClean="0">
              <a:ea typeface="ＭＳ Ｐゴシック"/>
            </a:endParaRPr>
          </a:p>
        </p:txBody>
      </p:sp>
      <p:sp>
        <p:nvSpPr>
          <p:cNvPr id="45060" name="Slide Number Placeholder 6"/>
          <p:cNvSpPr>
            <a:spLocks noGrp="1"/>
          </p:cNvSpPr>
          <p:nvPr>
            <p:ph type="sldNum" sz="quarter" idx="12"/>
          </p:nvPr>
        </p:nvSpPr>
        <p:spPr bwMode="auto">
          <a:noFill/>
          <a:ln>
            <a:miter lim="800000"/>
            <a:headEnd/>
            <a:tailEnd/>
          </a:ln>
        </p:spPr>
        <p:txBody>
          <a:bodyPr/>
          <a:lstStyle/>
          <a:p>
            <a:pPr>
              <a:lnSpc>
                <a:spcPct val="80000"/>
              </a:lnSpc>
            </a:pPr>
            <a:fld id="{F8B6C618-8112-4040-BBF6-968564B28DC2}" type="slidenum">
              <a:rPr lang="en-US" sz="1200" smtClean="0">
                <a:ea typeface="ＭＳ Ｐゴシック"/>
                <a:cs typeface="ＭＳ Ｐゴシック"/>
              </a:rPr>
              <a:pPr>
                <a:lnSpc>
                  <a:spcPct val="80000"/>
                </a:lnSpc>
              </a:pPr>
              <a:t>36</a:t>
            </a:fld>
            <a:endParaRPr lang="en-US" sz="1200" smtClean="0">
              <a:ea typeface="ＭＳ Ｐゴシック"/>
              <a:cs typeface="ＭＳ Ｐゴシック"/>
            </a:endParaRPr>
          </a:p>
        </p:txBody>
      </p:sp>
      <p:pic>
        <p:nvPicPr>
          <p:cNvPr id="45061" name="Picture 4"/>
          <p:cNvPicPr>
            <a:picLocks noChangeAspect="1"/>
          </p:cNvPicPr>
          <p:nvPr/>
        </p:nvPicPr>
        <p:blipFill>
          <a:blip r:embed="rId3"/>
          <a:srcRect/>
          <a:stretch>
            <a:fillRect/>
          </a:stretch>
        </p:blipFill>
        <p:spPr bwMode="auto">
          <a:xfrm>
            <a:off x="3486150" y="2336800"/>
            <a:ext cx="2241550" cy="2860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612775" y="228600"/>
            <a:ext cx="8153400" cy="990600"/>
          </a:xfrm>
        </p:spPr>
        <p:txBody>
          <a:bodyPr/>
          <a:lstStyle/>
          <a:p>
            <a:pPr eaLnBrk="1" hangingPunct="1"/>
            <a:r>
              <a:rPr lang="en-US" smtClean="0">
                <a:ea typeface="ＭＳ Ｐゴシック"/>
              </a:rPr>
              <a:t>Vision Statements</a:t>
            </a:r>
          </a:p>
        </p:txBody>
      </p:sp>
      <p:sp>
        <p:nvSpPr>
          <p:cNvPr id="46083" name="Content Placeholder 2"/>
          <p:cNvSpPr>
            <a:spLocks noGrp="1"/>
          </p:cNvSpPr>
          <p:nvPr>
            <p:ph sz="quarter" idx="1"/>
          </p:nvPr>
        </p:nvSpPr>
        <p:spPr>
          <a:xfrm>
            <a:off x="612775" y="1600200"/>
            <a:ext cx="8153400" cy="4495800"/>
          </a:xfrm>
        </p:spPr>
        <p:txBody>
          <a:bodyPr/>
          <a:lstStyle/>
          <a:p>
            <a:pPr eaLnBrk="1" hangingPunct="1">
              <a:buFont typeface="Wingdings" pitchFamily="2" charset="2"/>
              <a:buNone/>
            </a:pPr>
            <a:r>
              <a:rPr lang="en-US" smtClean="0">
                <a:ea typeface="ＭＳ Ｐゴシック"/>
              </a:rPr>
              <a:t>You are in a helicopter and you are flying over your ideal school, </a:t>
            </a:r>
            <a:r>
              <a:rPr lang="en-US" i="1" smtClean="0">
                <a:ea typeface="ＭＳ Ｐゴシック"/>
              </a:rPr>
              <a:t>Dream Elementary School or Dream Middle School</a:t>
            </a:r>
          </a:p>
          <a:p>
            <a:pPr eaLnBrk="1" hangingPunct="1"/>
            <a:r>
              <a:rPr lang="en-US" smtClean="0">
                <a:ea typeface="ＭＳ Ｐゴシック"/>
              </a:rPr>
              <a:t>What would you see?</a:t>
            </a:r>
          </a:p>
          <a:p>
            <a:pPr eaLnBrk="1" hangingPunct="1"/>
            <a:r>
              <a:rPr lang="en-US" smtClean="0">
                <a:ea typeface="ＭＳ Ｐゴシック"/>
              </a:rPr>
              <a:t>How would people work together?</a:t>
            </a:r>
          </a:p>
          <a:p>
            <a:pPr eaLnBrk="1" hangingPunct="1"/>
            <a:r>
              <a:rPr lang="en-US" smtClean="0">
                <a:ea typeface="ＭＳ Ｐゴシック"/>
              </a:rPr>
              <a:t>What would it look like if everyone believed all students can achieve?</a:t>
            </a:r>
          </a:p>
          <a:p>
            <a:pPr eaLnBrk="1" hangingPunct="1"/>
            <a:endParaRPr lang="en-US" smtClean="0">
              <a:ea typeface="ＭＳ Ｐゴシック"/>
            </a:endParaRPr>
          </a:p>
          <a:p>
            <a:pPr eaLnBrk="1" hangingPunct="1">
              <a:buFont typeface="Wingdings" pitchFamily="2" charset="2"/>
              <a:buNone/>
            </a:pPr>
            <a:endParaRPr lang="en-US" smtClean="0">
              <a:ea typeface="ＭＳ Ｐゴシック"/>
            </a:endParaRPr>
          </a:p>
          <a:p>
            <a:pPr eaLnBrk="1" hangingPunct="1">
              <a:buFont typeface="Wingdings" pitchFamily="2" charset="2"/>
              <a:buNone/>
            </a:pPr>
            <a:endParaRPr lang="en-US" smtClean="0">
              <a:ea typeface="ＭＳ Ｐゴシック"/>
            </a:endParaRPr>
          </a:p>
        </p:txBody>
      </p:sp>
      <p:sp>
        <p:nvSpPr>
          <p:cNvPr id="46084" name="Slide Number Placeholder 6"/>
          <p:cNvSpPr>
            <a:spLocks noGrp="1"/>
          </p:cNvSpPr>
          <p:nvPr>
            <p:ph type="sldNum" sz="quarter" idx="12"/>
          </p:nvPr>
        </p:nvSpPr>
        <p:spPr bwMode="auto">
          <a:noFill/>
          <a:ln>
            <a:miter lim="800000"/>
            <a:headEnd/>
            <a:tailEnd/>
          </a:ln>
        </p:spPr>
        <p:txBody>
          <a:bodyPr/>
          <a:lstStyle/>
          <a:p>
            <a:pPr>
              <a:lnSpc>
                <a:spcPct val="80000"/>
              </a:lnSpc>
            </a:pPr>
            <a:fld id="{8170B5AF-C520-4D63-B414-14D7BC5B097C}" type="slidenum">
              <a:rPr lang="en-US" sz="1200" smtClean="0">
                <a:ea typeface="ＭＳ Ｐゴシック"/>
                <a:cs typeface="ＭＳ Ｐゴシック"/>
              </a:rPr>
              <a:pPr>
                <a:lnSpc>
                  <a:spcPct val="80000"/>
                </a:lnSpc>
              </a:pPr>
              <a:t>37</a:t>
            </a:fld>
            <a:endParaRPr lang="en-US" sz="1200" smtClean="0">
              <a:ea typeface="ＭＳ Ｐゴシック"/>
              <a:cs typeface="ＭＳ Ｐゴシック"/>
            </a:endParaRPr>
          </a:p>
        </p:txBody>
      </p:sp>
      <p:pic>
        <p:nvPicPr>
          <p:cNvPr id="46085" name="Picture 9" descr="cfGsl8VTtcNzJIId1mEEoQ34_Fxbz4XpJRyKv1doPXKpNfs1aaFVLIvHU_gx7ekNu5Mq=s113.jpg"/>
          <p:cNvPicPr>
            <a:picLocks noChangeAspect="1"/>
          </p:cNvPicPr>
          <p:nvPr/>
        </p:nvPicPr>
        <p:blipFill>
          <a:blip r:embed="rId3"/>
          <a:srcRect/>
          <a:stretch>
            <a:fillRect/>
          </a:stretch>
        </p:blipFill>
        <p:spPr bwMode="auto">
          <a:xfrm>
            <a:off x="6292850" y="2603500"/>
            <a:ext cx="1809750" cy="1149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612775" y="228600"/>
            <a:ext cx="8153400" cy="990600"/>
          </a:xfrm>
        </p:spPr>
        <p:txBody>
          <a:bodyPr/>
          <a:lstStyle/>
          <a:p>
            <a:pPr eaLnBrk="1" hangingPunct="1"/>
            <a:r>
              <a:rPr lang="en-US" smtClean="0">
                <a:ea typeface="ＭＳ Ｐゴシック"/>
              </a:rPr>
              <a:t>Brainstorming Vision Statements</a:t>
            </a:r>
          </a:p>
        </p:txBody>
      </p:sp>
      <p:sp>
        <p:nvSpPr>
          <p:cNvPr id="47107" name="Content Placeholder 2"/>
          <p:cNvSpPr>
            <a:spLocks noGrp="1"/>
          </p:cNvSpPr>
          <p:nvPr>
            <p:ph sz="quarter" idx="1"/>
          </p:nvPr>
        </p:nvSpPr>
        <p:spPr>
          <a:xfrm>
            <a:off x="612775" y="1600200"/>
            <a:ext cx="8153400" cy="4445000"/>
          </a:xfrm>
        </p:spPr>
        <p:txBody>
          <a:bodyPr/>
          <a:lstStyle/>
          <a:p>
            <a:pPr eaLnBrk="1" hangingPunct="1"/>
            <a:r>
              <a:rPr lang="en-US" smtClean="0">
                <a:ea typeface="ＭＳ Ｐゴシック"/>
              </a:rPr>
              <a:t>Draw a visual representation of your Dream School.  </a:t>
            </a:r>
          </a:p>
          <a:p>
            <a:pPr eaLnBrk="1" hangingPunct="1"/>
            <a:r>
              <a:rPr lang="en-US" smtClean="0">
                <a:ea typeface="ＭＳ Ｐゴシック"/>
              </a:rPr>
              <a:t>Include all of the components you think are needed to ensure all students have the best opportunities for success.</a:t>
            </a:r>
          </a:p>
          <a:p>
            <a:pPr eaLnBrk="1" hangingPunct="1"/>
            <a:r>
              <a:rPr lang="en-US" smtClean="0">
                <a:ea typeface="ＭＳ Ｐゴシック"/>
              </a:rPr>
              <a:t>Write a Vision Statement that sums up the beliefs of your Dream School. </a:t>
            </a:r>
          </a:p>
          <a:p>
            <a:pPr eaLnBrk="1" hangingPunct="1"/>
            <a:endParaRPr lang="en-US" smtClean="0">
              <a:ea typeface="ＭＳ Ｐゴシック"/>
            </a:endParaRPr>
          </a:p>
          <a:p>
            <a:pPr eaLnBrk="1" hangingPunct="1"/>
            <a:endParaRPr lang="en-US" smtClean="0">
              <a:ea typeface="ＭＳ Ｐゴシック"/>
            </a:endParaRPr>
          </a:p>
          <a:p>
            <a:pPr eaLnBrk="1" hangingPunct="1"/>
            <a:endParaRPr lang="en-US" smtClean="0">
              <a:ea typeface="ＭＳ Ｐゴシック"/>
            </a:endParaRPr>
          </a:p>
          <a:p>
            <a:pPr eaLnBrk="1" hangingPunct="1"/>
            <a:endParaRPr lang="en-US" smtClean="0">
              <a:ea typeface="ＭＳ Ｐゴシック"/>
            </a:endParaRPr>
          </a:p>
        </p:txBody>
      </p:sp>
      <p:sp>
        <p:nvSpPr>
          <p:cNvPr id="47108" name="Slide Number Placeholder 4"/>
          <p:cNvSpPr>
            <a:spLocks noGrp="1"/>
          </p:cNvSpPr>
          <p:nvPr>
            <p:ph type="sldNum" sz="quarter" idx="12"/>
          </p:nvPr>
        </p:nvSpPr>
        <p:spPr bwMode="auto">
          <a:noFill/>
          <a:ln>
            <a:miter lim="800000"/>
            <a:headEnd/>
            <a:tailEnd/>
          </a:ln>
        </p:spPr>
        <p:txBody>
          <a:bodyPr/>
          <a:lstStyle/>
          <a:p>
            <a:pPr>
              <a:lnSpc>
                <a:spcPct val="80000"/>
              </a:lnSpc>
            </a:pPr>
            <a:fld id="{B4545F0F-767D-474A-916D-42B5A9CCA11A}" type="slidenum">
              <a:rPr lang="en-US" sz="1200" smtClean="0">
                <a:ea typeface="ＭＳ Ｐゴシック"/>
                <a:cs typeface="ＭＳ Ｐゴシック"/>
              </a:rPr>
              <a:pPr>
                <a:lnSpc>
                  <a:spcPct val="80000"/>
                </a:lnSpc>
              </a:pPr>
              <a:t>38</a:t>
            </a:fld>
            <a:endParaRPr lang="en-US" sz="1200" smtClean="0">
              <a:ea typeface="ＭＳ Ｐゴシック"/>
              <a:cs typeface="ＭＳ Ｐゴシック"/>
            </a:endParaRPr>
          </a:p>
        </p:txBody>
      </p:sp>
      <p:pic>
        <p:nvPicPr>
          <p:cNvPr id="47109" name="Picture 7" descr="images.jpg"/>
          <p:cNvPicPr>
            <a:picLocks noChangeAspect="1"/>
          </p:cNvPicPr>
          <p:nvPr/>
        </p:nvPicPr>
        <p:blipFill>
          <a:blip r:embed="rId3"/>
          <a:srcRect/>
          <a:stretch>
            <a:fillRect/>
          </a:stretch>
        </p:blipFill>
        <p:spPr bwMode="auto">
          <a:xfrm rot="-1196557">
            <a:off x="2209800" y="4826000"/>
            <a:ext cx="1835150" cy="1219200"/>
          </a:xfrm>
          <a:prstGeom prst="rect">
            <a:avLst/>
          </a:prstGeom>
          <a:noFill/>
          <a:ln w="9525">
            <a:noFill/>
            <a:miter lim="800000"/>
            <a:headEnd/>
            <a:tailEnd/>
          </a:ln>
        </p:spPr>
      </p:pic>
      <p:pic>
        <p:nvPicPr>
          <p:cNvPr id="47110" name="Picture 8" descr="images-3.jpg"/>
          <p:cNvPicPr>
            <a:picLocks noChangeAspect="1"/>
          </p:cNvPicPr>
          <p:nvPr/>
        </p:nvPicPr>
        <p:blipFill>
          <a:blip r:embed="rId4"/>
          <a:srcRect/>
          <a:stretch>
            <a:fillRect/>
          </a:stretch>
        </p:blipFill>
        <p:spPr bwMode="auto">
          <a:xfrm rot="590321">
            <a:off x="5594350" y="4267200"/>
            <a:ext cx="2114550" cy="177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612775" y="228600"/>
            <a:ext cx="8153400" cy="990600"/>
          </a:xfrm>
        </p:spPr>
        <p:txBody>
          <a:bodyPr/>
          <a:lstStyle/>
          <a:p>
            <a:pPr eaLnBrk="1" hangingPunct="1"/>
            <a:r>
              <a:rPr lang="en-US" smtClean="0">
                <a:ea typeface="ＭＳ Ｐゴシック"/>
              </a:rPr>
              <a:t>Vision- A Compelling Future</a:t>
            </a:r>
          </a:p>
        </p:txBody>
      </p:sp>
      <p:sp>
        <p:nvSpPr>
          <p:cNvPr id="48131" name="Slide Number Placeholder 5"/>
          <p:cNvSpPr>
            <a:spLocks noGrp="1"/>
          </p:cNvSpPr>
          <p:nvPr>
            <p:ph type="sldNum" sz="quarter" idx="12"/>
          </p:nvPr>
        </p:nvSpPr>
        <p:spPr bwMode="auto">
          <a:noFill/>
          <a:ln>
            <a:miter lim="800000"/>
            <a:headEnd/>
            <a:tailEnd/>
          </a:ln>
        </p:spPr>
        <p:txBody>
          <a:bodyPr/>
          <a:lstStyle/>
          <a:p>
            <a:pPr>
              <a:lnSpc>
                <a:spcPct val="80000"/>
              </a:lnSpc>
            </a:pPr>
            <a:fld id="{974F9D11-233D-4269-B0F7-F9D0DABAEE30}" type="slidenum">
              <a:rPr lang="en-US" sz="1200" smtClean="0">
                <a:ea typeface="ＭＳ Ｐゴシック"/>
                <a:cs typeface="ＭＳ Ｐゴシック"/>
              </a:rPr>
              <a:pPr>
                <a:lnSpc>
                  <a:spcPct val="80000"/>
                </a:lnSpc>
              </a:pPr>
              <a:t>39</a:t>
            </a:fld>
            <a:endParaRPr lang="en-US" sz="1200" smtClean="0">
              <a:ea typeface="ＭＳ Ｐゴシック"/>
              <a:cs typeface="ＭＳ Ｐゴシック"/>
            </a:endParaRPr>
          </a:p>
        </p:txBody>
      </p:sp>
      <p:pic>
        <p:nvPicPr>
          <p:cNvPr id="48132" name="Content Placeholder 20" descr="images-2.jpg"/>
          <p:cNvPicPr>
            <a:picLocks noGrp="1" noChangeAspect="1"/>
          </p:cNvPicPr>
          <p:nvPr>
            <p:ph sz="quarter" idx="1"/>
          </p:nvPr>
        </p:nvPicPr>
        <p:blipFill>
          <a:blip r:embed="rId3"/>
          <a:srcRect l="-17921" r="-17921"/>
          <a:stretch>
            <a:fillRect/>
          </a:stretch>
        </p:blipFill>
        <p:spPr>
          <a:xfrm>
            <a:off x="2116138" y="3001963"/>
            <a:ext cx="5008562" cy="2598737"/>
          </a:xfrm>
        </p:spPr>
      </p:pic>
      <p:sp>
        <p:nvSpPr>
          <p:cNvPr id="48133" name="TextBox 21"/>
          <p:cNvSpPr txBox="1">
            <a:spLocks noChangeArrowheads="1"/>
          </p:cNvSpPr>
          <p:nvPr/>
        </p:nvSpPr>
        <p:spPr bwMode="auto">
          <a:xfrm>
            <a:off x="2116138" y="1930400"/>
            <a:ext cx="4856162" cy="646113"/>
          </a:xfrm>
          <a:prstGeom prst="rect">
            <a:avLst/>
          </a:prstGeom>
          <a:noFill/>
          <a:ln w="9525">
            <a:noFill/>
            <a:miter lim="800000"/>
            <a:headEnd/>
            <a:tailEnd/>
          </a:ln>
        </p:spPr>
        <p:txBody>
          <a:bodyPr>
            <a:spAutoFit/>
          </a:bodyPr>
          <a:lstStyle/>
          <a:p>
            <a:pPr algn="ctr"/>
            <a:r>
              <a:rPr lang="en-US" sz="3600" b="1"/>
              <a:t>Gallery Walk</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12775" y="228600"/>
            <a:ext cx="8153400" cy="990600"/>
          </a:xfrm>
        </p:spPr>
        <p:txBody>
          <a:bodyPr/>
          <a:lstStyle/>
          <a:p>
            <a:pPr eaLnBrk="1" hangingPunct="1"/>
            <a:r>
              <a:rPr lang="en-US" smtClean="0">
                <a:ea typeface="ＭＳ Ｐゴシック"/>
              </a:rPr>
              <a:t>Common Scenario</a:t>
            </a:r>
          </a:p>
        </p:txBody>
      </p:sp>
      <p:sp>
        <p:nvSpPr>
          <p:cNvPr id="12291" name="Content Placeholder 2"/>
          <p:cNvSpPr>
            <a:spLocks noGrp="1"/>
          </p:cNvSpPr>
          <p:nvPr>
            <p:ph sz="quarter" idx="1"/>
          </p:nvPr>
        </p:nvSpPr>
        <p:spPr>
          <a:xfrm>
            <a:off x="612775" y="1600200"/>
            <a:ext cx="8153400" cy="4495800"/>
          </a:xfrm>
        </p:spPr>
        <p:txBody>
          <a:bodyPr/>
          <a:lstStyle/>
          <a:p>
            <a:pPr eaLnBrk="1" hangingPunct="1"/>
            <a:r>
              <a:rPr lang="en-US" smtClean="0">
                <a:ea typeface="ＭＳ Ｐゴシック"/>
              </a:rPr>
              <a:t>On the opening day of school Principal Greatintentions assembled the entire staff to share her enthusiasm for PLC</a:t>
            </a:r>
            <a:r>
              <a:rPr lang="en-US" altLang="en-US" smtClean="0">
                <a:ea typeface="ＭＳ Ｐゴシック"/>
              </a:rPr>
              <a:t>’</a:t>
            </a:r>
            <a:r>
              <a:rPr lang="en-US" smtClean="0">
                <a:ea typeface="ＭＳ Ｐゴシック"/>
              </a:rPr>
              <a:t>s and her plans for bringing the concept to the school.  She emphasized that she was committed to transforming the school into a PLC. The first step in the process was to develop a new mission statement that captured the new focus of the school.  She presented the following draft to the staff and invited their reaction…</a:t>
            </a:r>
          </a:p>
        </p:txBody>
      </p:sp>
      <p:sp>
        <p:nvSpPr>
          <p:cNvPr id="12292" name="Slide Number Placeholder 3"/>
          <p:cNvSpPr>
            <a:spLocks noGrp="1"/>
          </p:cNvSpPr>
          <p:nvPr>
            <p:ph type="sldNum" sz="quarter" idx="12"/>
          </p:nvPr>
        </p:nvSpPr>
        <p:spPr bwMode="auto">
          <a:noFill/>
          <a:ln>
            <a:miter lim="800000"/>
            <a:headEnd/>
            <a:tailEnd/>
          </a:ln>
        </p:spPr>
        <p:txBody>
          <a:bodyPr/>
          <a:lstStyle/>
          <a:p>
            <a:pPr>
              <a:lnSpc>
                <a:spcPct val="80000"/>
              </a:lnSpc>
            </a:pPr>
            <a:fld id="{A0BDFA69-5633-4333-B944-BAE6195FCC14}" type="slidenum">
              <a:rPr lang="en-US" sz="1200" smtClean="0">
                <a:ea typeface="ＭＳ Ｐゴシック"/>
                <a:cs typeface="ＭＳ Ｐゴシック"/>
              </a:rPr>
              <a:pPr>
                <a:lnSpc>
                  <a:spcPct val="80000"/>
                </a:lnSpc>
              </a:pPr>
              <a:t>4</a:t>
            </a:fld>
            <a:endParaRPr lang="en-US" sz="1200" smtClean="0">
              <a:ea typeface="ＭＳ Ｐゴシック"/>
              <a:cs typeface="ＭＳ Ｐゴシック"/>
            </a:endParaRPr>
          </a:p>
        </p:txBody>
      </p:sp>
      <p:pic>
        <p:nvPicPr>
          <p:cNvPr id="12293" name="Picture 4" descr="MCPS_LOGO_FINAL copy.jpg"/>
          <p:cNvPicPr>
            <a:picLocks noChangeAspect="1" noChangeArrowheads="1"/>
          </p:cNvPicPr>
          <p:nvPr/>
        </p:nvPicPr>
        <p:blipFill>
          <a:blip r:embed="rId3"/>
          <a:srcRect/>
          <a:stretch>
            <a:fillRect/>
          </a:stretch>
        </p:blipFill>
        <p:spPr bwMode="auto">
          <a:xfrm>
            <a:off x="7373938" y="5372100"/>
            <a:ext cx="1101725" cy="1022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612775" y="228600"/>
            <a:ext cx="8153400" cy="990600"/>
          </a:xfrm>
        </p:spPr>
        <p:txBody>
          <a:bodyPr/>
          <a:lstStyle/>
          <a:p>
            <a:pPr eaLnBrk="1" hangingPunct="1"/>
            <a:r>
              <a:rPr lang="en-US" smtClean="0">
                <a:ea typeface="ＭＳ Ｐゴシック"/>
              </a:rPr>
              <a:t>Lunch Time</a:t>
            </a:r>
          </a:p>
        </p:txBody>
      </p:sp>
      <p:sp>
        <p:nvSpPr>
          <p:cNvPr id="49155" name="Slide Number Placeholder 5"/>
          <p:cNvSpPr>
            <a:spLocks noGrp="1"/>
          </p:cNvSpPr>
          <p:nvPr>
            <p:ph type="sldNum" sz="quarter" idx="12"/>
          </p:nvPr>
        </p:nvSpPr>
        <p:spPr bwMode="auto">
          <a:noFill/>
          <a:ln>
            <a:miter lim="800000"/>
            <a:headEnd/>
            <a:tailEnd/>
          </a:ln>
        </p:spPr>
        <p:txBody>
          <a:bodyPr/>
          <a:lstStyle/>
          <a:p>
            <a:pPr>
              <a:lnSpc>
                <a:spcPct val="80000"/>
              </a:lnSpc>
            </a:pPr>
            <a:fld id="{64676D73-F6C9-4F94-9E03-85A883FA5633}" type="slidenum">
              <a:rPr lang="en-US" sz="1200" smtClean="0">
                <a:ea typeface="ＭＳ Ｐゴシック"/>
                <a:cs typeface="ＭＳ Ｐゴシック"/>
              </a:rPr>
              <a:pPr>
                <a:lnSpc>
                  <a:spcPct val="80000"/>
                </a:lnSpc>
              </a:pPr>
              <a:t>40</a:t>
            </a:fld>
            <a:endParaRPr lang="en-US" sz="1200" smtClean="0">
              <a:ea typeface="ＭＳ Ｐゴシック"/>
              <a:cs typeface="ＭＳ Ｐゴシック"/>
            </a:endParaRPr>
          </a:p>
        </p:txBody>
      </p:sp>
      <p:pic>
        <p:nvPicPr>
          <p:cNvPr id="49156" name="Picture 7"/>
          <p:cNvPicPr>
            <a:picLocks noChangeAspect="1"/>
          </p:cNvPicPr>
          <p:nvPr/>
        </p:nvPicPr>
        <p:blipFill>
          <a:blip r:embed="rId3"/>
          <a:srcRect/>
          <a:stretch>
            <a:fillRect/>
          </a:stretch>
        </p:blipFill>
        <p:spPr bwMode="auto">
          <a:xfrm>
            <a:off x="2309813" y="1600200"/>
            <a:ext cx="4859337" cy="2755900"/>
          </a:xfrm>
          <a:prstGeom prst="rect">
            <a:avLst/>
          </a:prstGeom>
          <a:noFill/>
          <a:ln w="9525">
            <a:noFill/>
            <a:miter lim="800000"/>
            <a:headEnd/>
            <a:tailEnd/>
          </a:ln>
        </p:spPr>
      </p:pic>
      <p:sp>
        <p:nvSpPr>
          <p:cNvPr id="49157" name="Rectangle 8"/>
          <p:cNvSpPr>
            <a:spLocks noChangeArrowheads="1"/>
          </p:cNvSpPr>
          <p:nvPr/>
        </p:nvSpPr>
        <p:spPr bwMode="auto">
          <a:xfrm>
            <a:off x="2114550" y="4556125"/>
            <a:ext cx="5054600" cy="400050"/>
          </a:xfrm>
          <a:prstGeom prst="rect">
            <a:avLst/>
          </a:prstGeom>
          <a:noFill/>
          <a:ln w="9525">
            <a:noFill/>
            <a:miter lim="800000"/>
            <a:headEnd/>
            <a:tailEnd/>
          </a:ln>
        </p:spPr>
        <p:txBody>
          <a:bodyPr>
            <a:spAutoFit/>
          </a:bodyPr>
          <a:lstStyle/>
          <a:p>
            <a:r>
              <a:rPr lang="en-US" sz="2000" b="1">
                <a:latin typeface="Century Gothic" pitchFamily="34" charset="0"/>
              </a:rPr>
              <a:t>Our work will resume promptly at 12:30</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612775" y="228600"/>
            <a:ext cx="8153400" cy="990600"/>
          </a:xfrm>
        </p:spPr>
        <p:txBody>
          <a:bodyPr/>
          <a:lstStyle/>
          <a:p>
            <a:pPr eaLnBrk="1" hangingPunct="1"/>
            <a:r>
              <a:rPr lang="en-US" smtClean="0">
                <a:ea typeface="ＭＳ Ｐゴシック"/>
              </a:rPr>
              <a:t>Four Pillars- Foundation of a PLC</a:t>
            </a:r>
          </a:p>
        </p:txBody>
      </p:sp>
      <p:sp>
        <p:nvSpPr>
          <p:cNvPr id="50179" name="Text Box 2"/>
          <p:cNvSpPr txBox="1">
            <a:spLocks noChangeArrowheads="1"/>
          </p:cNvSpPr>
          <p:nvPr/>
        </p:nvSpPr>
        <p:spPr bwMode="auto">
          <a:xfrm>
            <a:off x="114300" y="1600200"/>
            <a:ext cx="1479550" cy="525463"/>
          </a:xfrm>
          <a:prstGeom prst="rect">
            <a:avLst/>
          </a:prstGeom>
          <a:no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MISSION</a:t>
            </a:r>
          </a:p>
        </p:txBody>
      </p:sp>
      <p:sp>
        <p:nvSpPr>
          <p:cNvPr id="50180" name="Text Box 3"/>
          <p:cNvSpPr txBox="1">
            <a:spLocks noChangeArrowheads="1"/>
          </p:cNvSpPr>
          <p:nvPr/>
        </p:nvSpPr>
        <p:spPr bwMode="auto">
          <a:xfrm>
            <a:off x="2628900" y="1600200"/>
            <a:ext cx="1414463" cy="525463"/>
          </a:xfrm>
          <a:prstGeom prst="rect">
            <a:avLst/>
          </a:prstGeom>
          <a:no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VISION</a:t>
            </a:r>
          </a:p>
        </p:txBody>
      </p:sp>
      <p:sp>
        <p:nvSpPr>
          <p:cNvPr id="50181" name="Text Box 4"/>
          <p:cNvSpPr txBox="1">
            <a:spLocks noChangeArrowheads="1"/>
          </p:cNvSpPr>
          <p:nvPr/>
        </p:nvSpPr>
        <p:spPr bwMode="auto">
          <a:xfrm>
            <a:off x="5143500" y="1600200"/>
            <a:ext cx="1555750" cy="525463"/>
          </a:xfrm>
          <a:prstGeom prst="rect">
            <a:avLst/>
          </a:prstGeom>
          <a:solidFill>
            <a:srgbClr val="FFFF00"/>
          </a:solid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VALUES</a:t>
            </a:r>
          </a:p>
        </p:txBody>
      </p:sp>
      <p:sp>
        <p:nvSpPr>
          <p:cNvPr id="50182" name="Text Box 5"/>
          <p:cNvSpPr txBox="1">
            <a:spLocks noChangeArrowheads="1"/>
          </p:cNvSpPr>
          <p:nvPr/>
        </p:nvSpPr>
        <p:spPr bwMode="auto">
          <a:xfrm>
            <a:off x="7658100" y="1600200"/>
            <a:ext cx="1428750" cy="525463"/>
          </a:xfrm>
          <a:prstGeom prst="rect">
            <a:avLst/>
          </a:prstGeom>
          <a:no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GOALS</a:t>
            </a:r>
          </a:p>
        </p:txBody>
      </p:sp>
      <p:sp>
        <p:nvSpPr>
          <p:cNvPr id="50183" name="Text Box 6"/>
          <p:cNvSpPr txBox="1">
            <a:spLocks noChangeArrowheads="1"/>
          </p:cNvSpPr>
          <p:nvPr/>
        </p:nvSpPr>
        <p:spPr bwMode="auto">
          <a:xfrm>
            <a:off x="114300" y="2701925"/>
            <a:ext cx="1479550" cy="1244600"/>
          </a:xfrm>
          <a:prstGeom prst="rect">
            <a:avLst/>
          </a:prstGeom>
          <a:noFill/>
          <a:ln w="25400">
            <a:solidFill>
              <a:srgbClr val="3366FF"/>
            </a:solidFill>
            <a:miter lim="800000"/>
            <a:headEnd/>
            <a:tailEnd/>
          </a:ln>
        </p:spPr>
        <p:txBody>
          <a:bodyPr tIns="91440" bIns="91440"/>
          <a:lstStyle/>
          <a:p>
            <a:pPr algn="ctr" defTabSz="914400"/>
            <a:endParaRPr lang="en-US" sz="1400">
              <a:latin typeface="Arial" pitchFamily="34" charset="0"/>
              <a:cs typeface="Times New Roman" pitchFamily="18" charset="0"/>
            </a:endParaRPr>
          </a:p>
          <a:p>
            <a:pPr algn="ctr" defTabSz="914400"/>
            <a:r>
              <a:rPr lang="en-US" sz="1400">
                <a:latin typeface="Arial" pitchFamily="34" charset="0"/>
                <a:cs typeface="Times New Roman" pitchFamily="18" charset="0"/>
              </a:rPr>
              <a:t>WHY?</a:t>
            </a:r>
          </a:p>
          <a:p>
            <a:pPr algn="ctr" defTabSz="914400"/>
            <a:r>
              <a:rPr lang="en-US" sz="1400">
                <a:latin typeface="Arial" pitchFamily="34" charset="0"/>
                <a:cs typeface="Times New Roman" pitchFamily="18" charset="0"/>
              </a:rPr>
              <a:t>Why do we exist?</a:t>
            </a:r>
          </a:p>
        </p:txBody>
      </p:sp>
      <p:sp>
        <p:nvSpPr>
          <p:cNvPr id="50184" name="Text Box 7"/>
          <p:cNvSpPr txBox="1">
            <a:spLocks noChangeArrowheads="1"/>
          </p:cNvSpPr>
          <p:nvPr/>
        </p:nvSpPr>
        <p:spPr bwMode="auto">
          <a:xfrm>
            <a:off x="2628900" y="2714625"/>
            <a:ext cx="1414463" cy="1244600"/>
          </a:xfrm>
          <a:prstGeom prst="rect">
            <a:avLst/>
          </a:prstGeom>
          <a:noFill/>
          <a:ln w="25400">
            <a:solidFill>
              <a:srgbClr val="3366FF"/>
            </a:solidFill>
            <a:miter lim="800000"/>
            <a:headEnd/>
            <a:tailEnd/>
          </a:ln>
        </p:spPr>
        <p:txBody>
          <a:bodyPr tIns="91440" bIns="91440"/>
          <a:lstStyle/>
          <a:p>
            <a:pPr algn="ctr" defTabSz="914400"/>
            <a:r>
              <a:rPr lang="en-US" sz="1400">
                <a:latin typeface="Arial" pitchFamily="34" charset="0"/>
                <a:cs typeface="Times New Roman" pitchFamily="18" charset="0"/>
              </a:rPr>
              <a:t>WHAT?</a:t>
            </a:r>
          </a:p>
          <a:p>
            <a:pPr algn="ctr" defTabSz="914400"/>
            <a:r>
              <a:rPr lang="en-US" sz="1400">
                <a:latin typeface="Arial" pitchFamily="34" charset="0"/>
                <a:cs typeface="Times New Roman" pitchFamily="18" charset="0"/>
              </a:rPr>
              <a:t>What must our school become to accomplish our purpose?</a:t>
            </a:r>
          </a:p>
        </p:txBody>
      </p:sp>
      <p:sp>
        <p:nvSpPr>
          <p:cNvPr id="50185" name="Text Box 8"/>
          <p:cNvSpPr txBox="1">
            <a:spLocks noChangeArrowheads="1"/>
          </p:cNvSpPr>
          <p:nvPr/>
        </p:nvSpPr>
        <p:spPr bwMode="auto">
          <a:xfrm>
            <a:off x="5143500" y="2714625"/>
            <a:ext cx="1555750" cy="1244600"/>
          </a:xfrm>
          <a:prstGeom prst="rect">
            <a:avLst/>
          </a:prstGeom>
          <a:solidFill>
            <a:srgbClr val="FFFF00"/>
          </a:solidFill>
          <a:ln w="25400">
            <a:solidFill>
              <a:srgbClr val="3366FF"/>
            </a:solidFill>
            <a:miter lim="800000"/>
            <a:headEnd/>
            <a:tailEnd/>
          </a:ln>
        </p:spPr>
        <p:txBody>
          <a:bodyPr tIns="91440" bIns="91440"/>
          <a:lstStyle/>
          <a:p>
            <a:pPr algn="ctr" defTabSz="914400"/>
            <a:r>
              <a:rPr lang="en-US" sz="1400">
                <a:latin typeface="Arial" pitchFamily="34" charset="0"/>
                <a:cs typeface="Times New Roman" pitchFamily="18" charset="0"/>
              </a:rPr>
              <a:t>HOW?</a:t>
            </a:r>
          </a:p>
          <a:p>
            <a:pPr algn="ctr" defTabSz="914400"/>
            <a:r>
              <a:rPr lang="en-US" sz="1400">
                <a:latin typeface="Arial" pitchFamily="34" charset="0"/>
                <a:cs typeface="Times New Roman" pitchFamily="18" charset="0"/>
              </a:rPr>
              <a:t>How must we behave to achieve our vision?</a:t>
            </a:r>
          </a:p>
        </p:txBody>
      </p:sp>
      <p:sp>
        <p:nvSpPr>
          <p:cNvPr id="50186" name="Text Box 9"/>
          <p:cNvSpPr txBox="1">
            <a:spLocks noChangeArrowheads="1"/>
          </p:cNvSpPr>
          <p:nvPr/>
        </p:nvSpPr>
        <p:spPr bwMode="auto">
          <a:xfrm>
            <a:off x="7658100" y="2714625"/>
            <a:ext cx="1428750" cy="1244600"/>
          </a:xfrm>
          <a:prstGeom prst="rect">
            <a:avLst/>
          </a:prstGeom>
          <a:noFill/>
          <a:ln w="25400">
            <a:solidFill>
              <a:srgbClr val="3366FF"/>
            </a:solidFill>
            <a:miter lim="800000"/>
            <a:headEnd/>
            <a:tailEnd/>
          </a:ln>
        </p:spPr>
        <p:txBody>
          <a:bodyPr tIns="91440" bIns="91440"/>
          <a:lstStyle/>
          <a:p>
            <a:pPr algn="ctr" defTabSz="914400"/>
            <a:endParaRPr lang="en-US" sz="1400">
              <a:latin typeface="Arial" pitchFamily="34" charset="0"/>
              <a:cs typeface="Times New Roman" pitchFamily="18" charset="0"/>
            </a:endParaRPr>
          </a:p>
          <a:p>
            <a:pPr algn="ctr" defTabSz="914400"/>
            <a:r>
              <a:rPr lang="en-US" sz="1400">
                <a:latin typeface="Arial" pitchFamily="34" charset="0"/>
                <a:cs typeface="Times New Roman" pitchFamily="18" charset="0"/>
              </a:rPr>
              <a:t>HOW WILL WE MARK OUR PROGRESS?</a:t>
            </a:r>
          </a:p>
        </p:txBody>
      </p:sp>
      <p:sp>
        <p:nvSpPr>
          <p:cNvPr id="50187" name="Text Box 10"/>
          <p:cNvSpPr txBox="1">
            <a:spLocks noChangeArrowheads="1"/>
          </p:cNvSpPr>
          <p:nvPr/>
        </p:nvSpPr>
        <p:spPr bwMode="auto">
          <a:xfrm>
            <a:off x="114300" y="4645025"/>
            <a:ext cx="1479550" cy="685800"/>
          </a:xfrm>
          <a:prstGeom prst="rect">
            <a:avLst/>
          </a:prstGeom>
          <a:noFill/>
          <a:ln w="25400">
            <a:solidFill>
              <a:srgbClr val="000090"/>
            </a:solidFill>
            <a:prstDash val="sysDot"/>
            <a:miter lim="800000"/>
            <a:headEnd/>
            <a:tailEnd/>
          </a:ln>
        </p:spPr>
        <p:txBody>
          <a:bodyPr tIns="91440" bIns="91440"/>
          <a:lstStyle/>
          <a:p>
            <a:pPr algn="ctr" defTabSz="914400"/>
            <a:r>
              <a:rPr lang="en-US" sz="1300">
                <a:latin typeface="Arial" pitchFamily="34" charset="0"/>
                <a:cs typeface="Times New Roman" pitchFamily="18" charset="0"/>
              </a:rPr>
              <a:t>FUNDAMENTAL PURPOSE</a:t>
            </a:r>
          </a:p>
        </p:txBody>
      </p:sp>
      <p:sp>
        <p:nvSpPr>
          <p:cNvPr id="50188" name="Text Box 11"/>
          <p:cNvSpPr txBox="1">
            <a:spLocks noChangeArrowheads="1"/>
          </p:cNvSpPr>
          <p:nvPr/>
        </p:nvSpPr>
        <p:spPr bwMode="auto">
          <a:xfrm>
            <a:off x="2628900" y="4645025"/>
            <a:ext cx="1414463" cy="685800"/>
          </a:xfrm>
          <a:prstGeom prst="rect">
            <a:avLst/>
          </a:prstGeom>
          <a:noFill/>
          <a:ln w="25400">
            <a:solidFill>
              <a:srgbClr val="000090"/>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COMPELLING FUTURE</a:t>
            </a:r>
          </a:p>
        </p:txBody>
      </p:sp>
      <p:sp>
        <p:nvSpPr>
          <p:cNvPr id="50189" name="Text Box 12"/>
          <p:cNvSpPr txBox="1">
            <a:spLocks noChangeArrowheads="1"/>
          </p:cNvSpPr>
          <p:nvPr/>
        </p:nvSpPr>
        <p:spPr bwMode="auto">
          <a:xfrm>
            <a:off x="5143500" y="4645025"/>
            <a:ext cx="1555750" cy="685800"/>
          </a:xfrm>
          <a:prstGeom prst="rect">
            <a:avLst/>
          </a:prstGeom>
          <a:solidFill>
            <a:srgbClr val="FFFF00"/>
          </a:solidFill>
          <a:ln w="25400">
            <a:solidFill>
              <a:srgbClr val="000090"/>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COLLECTIVE COMMITMENTS</a:t>
            </a:r>
          </a:p>
        </p:txBody>
      </p:sp>
      <p:sp>
        <p:nvSpPr>
          <p:cNvPr id="50190" name="Text Box 13"/>
          <p:cNvSpPr txBox="1">
            <a:spLocks noChangeArrowheads="1"/>
          </p:cNvSpPr>
          <p:nvPr/>
        </p:nvSpPr>
        <p:spPr bwMode="auto">
          <a:xfrm>
            <a:off x="7658100" y="4645025"/>
            <a:ext cx="1428750" cy="685800"/>
          </a:xfrm>
          <a:prstGeom prst="rect">
            <a:avLst/>
          </a:prstGeom>
          <a:noFill/>
          <a:ln w="25400">
            <a:solidFill>
              <a:srgbClr val="000090"/>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TARGETS &amp; TIMELINES</a:t>
            </a:r>
          </a:p>
        </p:txBody>
      </p:sp>
      <p:sp>
        <p:nvSpPr>
          <p:cNvPr id="50191" name="Text Box 14"/>
          <p:cNvSpPr txBox="1">
            <a:spLocks noChangeArrowheads="1"/>
          </p:cNvSpPr>
          <p:nvPr/>
        </p:nvSpPr>
        <p:spPr bwMode="auto">
          <a:xfrm>
            <a:off x="114300" y="5876925"/>
            <a:ext cx="1479550" cy="889000"/>
          </a:xfrm>
          <a:prstGeom prst="rect">
            <a:avLst/>
          </a:prstGeom>
          <a:no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Clarifies</a:t>
            </a:r>
          </a:p>
          <a:p>
            <a:pPr algn="ctr" defTabSz="914400"/>
            <a:r>
              <a:rPr lang="en-US" sz="1400">
                <a:latin typeface="Arial" pitchFamily="34" charset="0"/>
                <a:cs typeface="Times New Roman" pitchFamily="18" charset="0"/>
              </a:rPr>
              <a:t>Priorities and Sharpens Focus</a:t>
            </a:r>
          </a:p>
        </p:txBody>
      </p:sp>
      <p:sp>
        <p:nvSpPr>
          <p:cNvPr id="50192" name="Text Box 15"/>
          <p:cNvSpPr txBox="1">
            <a:spLocks noChangeArrowheads="1"/>
          </p:cNvSpPr>
          <p:nvPr/>
        </p:nvSpPr>
        <p:spPr bwMode="auto">
          <a:xfrm>
            <a:off x="2628900" y="5875338"/>
            <a:ext cx="1414463" cy="889000"/>
          </a:xfrm>
          <a:prstGeom prst="rect">
            <a:avLst/>
          </a:prstGeom>
          <a:no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Gives Directions</a:t>
            </a:r>
          </a:p>
        </p:txBody>
      </p:sp>
      <p:sp>
        <p:nvSpPr>
          <p:cNvPr id="50193" name="Text Box 16"/>
          <p:cNvSpPr txBox="1">
            <a:spLocks noChangeArrowheads="1"/>
          </p:cNvSpPr>
          <p:nvPr/>
        </p:nvSpPr>
        <p:spPr bwMode="auto">
          <a:xfrm>
            <a:off x="5143500" y="5875338"/>
            <a:ext cx="1555750" cy="889000"/>
          </a:xfrm>
          <a:prstGeom prst="rect">
            <a:avLst/>
          </a:prstGeom>
          <a:solidFill>
            <a:srgbClr val="FFFF00"/>
          </a:solid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Guides Behavior</a:t>
            </a:r>
          </a:p>
        </p:txBody>
      </p:sp>
      <p:sp>
        <p:nvSpPr>
          <p:cNvPr id="50194" name="Text Box 17"/>
          <p:cNvSpPr txBox="1">
            <a:spLocks noChangeArrowheads="1"/>
          </p:cNvSpPr>
          <p:nvPr/>
        </p:nvSpPr>
        <p:spPr bwMode="auto">
          <a:xfrm>
            <a:off x="7658100" y="5849938"/>
            <a:ext cx="1428750" cy="889000"/>
          </a:xfrm>
          <a:prstGeom prst="rect">
            <a:avLst/>
          </a:prstGeom>
          <a:no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Establishes Priorities</a:t>
            </a:r>
          </a:p>
        </p:txBody>
      </p:sp>
      <p:sp>
        <p:nvSpPr>
          <p:cNvPr id="71698" name="Line 18"/>
          <p:cNvSpPr>
            <a:spLocks noChangeShapeType="1"/>
          </p:cNvSpPr>
          <p:nvPr/>
        </p:nvSpPr>
        <p:spPr bwMode="auto">
          <a:xfrm>
            <a:off x="1943100" y="1828800"/>
            <a:ext cx="457200" cy="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699" name="Line 19"/>
          <p:cNvSpPr>
            <a:spLocks noChangeShapeType="1"/>
          </p:cNvSpPr>
          <p:nvPr/>
        </p:nvSpPr>
        <p:spPr bwMode="auto">
          <a:xfrm>
            <a:off x="6972300" y="1828800"/>
            <a:ext cx="457200" cy="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0" name="Line 20"/>
          <p:cNvSpPr>
            <a:spLocks noChangeShapeType="1"/>
          </p:cNvSpPr>
          <p:nvPr/>
        </p:nvSpPr>
        <p:spPr bwMode="auto">
          <a:xfrm>
            <a:off x="4457700" y="1828800"/>
            <a:ext cx="457200" cy="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1" name="Line 21"/>
          <p:cNvSpPr>
            <a:spLocks noChangeShapeType="1"/>
          </p:cNvSpPr>
          <p:nvPr/>
        </p:nvSpPr>
        <p:spPr bwMode="auto">
          <a:xfrm>
            <a:off x="914400" y="22447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2" name="Line 22"/>
          <p:cNvSpPr>
            <a:spLocks noChangeShapeType="1"/>
          </p:cNvSpPr>
          <p:nvPr/>
        </p:nvSpPr>
        <p:spPr bwMode="auto">
          <a:xfrm>
            <a:off x="8429625" y="22447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3" name="Line 23"/>
          <p:cNvSpPr>
            <a:spLocks noChangeShapeType="1"/>
          </p:cNvSpPr>
          <p:nvPr/>
        </p:nvSpPr>
        <p:spPr bwMode="auto">
          <a:xfrm>
            <a:off x="5980113" y="22447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4" name="Line 24"/>
          <p:cNvSpPr>
            <a:spLocks noChangeShapeType="1"/>
          </p:cNvSpPr>
          <p:nvPr/>
        </p:nvSpPr>
        <p:spPr bwMode="auto">
          <a:xfrm>
            <a:off x="3335338" y="22447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5" name="Line 25"/>
          <p:cNvSpPr>
            <a:spLocks noChangeShapeType="1"/>
          </p:cNvSpPr>
          <p:nvPr/>
        </p:nvSpPr>
        <p:spPr bwMode="auto">
          <a:xfrm>
            <a:off x="914400" y="40735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6" name="Line 26"/>
          <p:cNvSpPr>
            <a:spLocks noChangeShapeType="1"/>
          </p:cNvSpPr>
          <p:nvPr/>
        </p:nvSpPr>
        <p:spPr bwMode="auto">
          <a:xfrm>
            <a:off x="8469313" y="40735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7" name="Line 27"/>
          <p:cNvSpPr>
            <a:spLocks noChangeShapeType="1"/>
          </p:cNvSpPr>
          <p:nvPr/>
        </p:nvSpPr>
        <p:spPr bwMode="auto">
          <a:xfrm>
            <a:off x="5967413" y="40735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8" name="Line 28"/>
          <p:cNvSpPr>
            <a:spLocks noChangeShapeType="1"/>
          </p:cNvSpPr>
          <p:nvPr/>
        </p:nvSpPr>
        <p:spPr bwMode="auto">
          <a:xfrm>
            <a:off x="3349625" y="40735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9" name="Line 29"/>
          <p:cNvSpPr>
            <a:spLocks noChangeShapeType="1"/>
          </p:cNvSpPr>
          <p:nvPr/>
        </p:nvSpPr>
        <p:spPr bwMode="auto">
          <a:xfrm>
            <a:off x="914400" y="54451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10" name="Line 30"/>
          <p:cNvSpPr>
            <a:spLocks noChangeShapeType="1"/>
          </p:cNvSpPr>
          <p:nvPr/>
        </p:nvSpPr>
        <p:spPr bwMode="auto">
          <a:xfrm>
            <a:off x="8482013" y="54451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11" name="Line 31"/>
          <p:cNvSpPr>
            <a:spLocks noChangeShapeType="1"/>
          </p:cNvSpPr>
          <p:nvPr/>
        </p:nvSpPr>
        <p:spPr bwMode="auto">
          <a:xfrm>
            <a:off x="5927725" y="54451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12" name="Line 32"/>
          <p:cNvSpPr>
            <a:spLocks noChangeShapeType="1"/>
          </p:cNvSpPr>
          <p:nvPr/>
        </p:nvSpPr>
        <p:spPr bwMode="auto">
          <a:xfrm>
            <a:off x="3362325" y="54451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50210" name="Slide Number Placeholder 33"/>
          <p:cNvSpPr>
            <a:spLocks noGrp="1"/>
          </p:cNvSpPr>
          <p:nvPr>
            <p:ph type="sldNum" sz="quarter" idx="12"/>
          </p:nvPr>
        </p:nvSpPr>
        <p:spPr bwMode="auto">
          <a:noFill/>
          <a:ln>
            <a:miter lim="800000"/>
            <a:headEnd/>
            <a:tailEnd/>
          </a:ln>
        </p:spPr>
        <p:txBody>
          <a:bodyPr/>
          <a:lstStyle/>
          <a:p>
            <a:pPr>
              <a:lnSpc>
                <a:spcPct val="80000"/>
              </a:lnSpc>
            </a:pPr>
            <a:fld id="{A78987C2-AB61-4626-A67A-01EEFD0E99AB}" type="slidenum">
              <a:rPr lang="en-US" sz="1200" smtClean="0">
                <a:ea typeface="ＭＳ Ｐゴシック"/>
                <a:cs typeface="ＭＳ Ｐゴシック"/>
              </a:rPr>
              <a:pPr>
                <a:lnSpc>
                  <a:spcPct val="80000"/>
                </a:lnSpc>
              </a:pPr>
              <a:t>41</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612775" y="228600"/>
            <a:ext cx="8153400" cy="990600"/>
          </a:xfrm>
        </p:spPr>
        <p:txBody>
          <a:bodyPr/>
          <a:lstStyle/>
          <a:p>
            <a:pPr eaLnBrk="1" hangingPunct="1"/>
            <a:r>
              <a:rPr lang="en-US" smtClean="0">
                <a:ea typeface="ＭＳ Ｐゴシック"/>
              </a:rPr>
              <a:t>Values: Guide Behaviors</a:t>
            </a:r>
          </a:p>
        </p:txBody>
      </p:sp>
      <p:sp>
        <p:nvSpPr>
          <p:cNvPr id="51203" name="Content Placeholder 2"/>
          <p:cNvSpPr>
            <a:spLocks noGrp="1"/>
          </p:cNvSpPr>
          <p:nvPr>
            <p:ph sz="quarter" idx="1"/>
          </p:nvPr>
        </p:nvSpPr>
        <p:spPr>
          <a:xfrm>
            <a:off x="612775" y="1600200"/>
            <a:ext cx="8153400" cy="4495800"/>
          </a:xfrm>
        </p:spPr>
        <p:txBody>
          <a:bodyPr/>
          <a:lstStyle/>
          <a:p>
            <a:pPr marL="319088" lvl="1" indent="-319088" eaLnBrk="1" hangingPunct="1">
              <a:spcBef>
                <a:spcPts val="700"/>
              </a:spcBef>
              <a:buClr>
                <a:schemeClr val="accent2"/>
              </a:buClr>
              <a:buSzPct val="60000"/>
              <a:buFont typeface="Wingdings" pitchFamily="2" charset="2"/>
              <a:buChar char=""/>
            </a:pPr>
            <a:r>
              <a:rPr lang="en-US" sz="3600" smtClean="0">
                <a:ea typeface="ＭＳ Ｐゴシック"/>
              </a:rPr>
              <a:t>What changes in our behavior need to take place to advance our Vision?</a:t>
            </a:r>
          </a:p>
          <a:p>
            <a:pPr marL="319088" lvl="1" indent="-319088" eaLnBrk="1" hangingPunct="1">
              <a:spcBef>
                <a:spcPts val="700"/>
              </a:spcBef>
              <a:buClr>
                <a:schemeClr val="accent2"/>
              </a:buClr>
              <a:buSzPct val="60000"/>
              <a:buFont typeface="Wingdings" pitchFamily="2" charset="2"/>
              <a:buChar char=""/>
            </a:pPr>
            <a:r>
              <a:rPr lang="en-US" sz="3600" smtClean="0">
                <a:ea typeface="ＭＳ Ｐゴシック"/>
              </a:rPr>
              <a:t>Collective Commitments</a:t>
            </a:r>
          </a:p>
          <a:p>
            <a:pPr marL="1050925" lvl="3" indent="-319088" eaLnBrk="1" hangingPunct="1">
              <a:spcBef>
                <a:spcPts val="700"/>
              </a:spcBef>
              <a:buSzPct val="60000"/>
              <a:buFont typeface="Wingdings" pitchFamily="2" charset="2"/>
              <a:buChar char=""/>
            </a:pPr>
            <a:r>
              <a:rPr lang="en-US" sz="3000" smtClean="0">
                <a:ea typeface="ＭＳ Ｐゴシック"/>
              </a:rPr>
              <a:t>They are our attitudes and behaviors that we must demonstrate in order to create the school of our vision</a:t>
            </a:r>
          </a:p>
          <a:p>
            <a:pPr marL="1050925" lvl="3" indent="-319088" eaLnBrk="1" hangingPunct="1">
              <a:spcBef>
                <a:spcPts val="700"/>
              </a:spcBef>
              <a:buSzPct val="60000"/>
              <a:buFont typeface="Wingdings" pitchFamily="2" charset="2"/>
              <a:buChar char=""/>
            </a:pPr>
            <a:r>
              <a:rPr lang="en-US" sz="3000" smtClean="0">
                <a:ea typeface="ＭＳ Ｐゴシック"/>
              </a:rPr>
              <a:t>They are our observable actions</a:t>
            </a:r>
          </a:p>
          <a:p>
            <a:pPr marL="319088" lvl="1" indent="-319088" eaLnBrk="1" hangingPunct="1">
              <a:spcBef>
                <a:spcPts val="700"/>
              </a:spcBef>
              <a:buClr>
                <a:schemeClr val="accent2"/>
              </a:buClr>
              <a:buSzPct val="60000"/>
              <a:buFont typeface="Wingdings 2" pitchFamily="18" charset="2"/>
              <a:buNone/>
            </a:pPr>
            <a:endParaRPr lang="en-US" sz="3600" smtClean="0">
              <a:ea typeface="ＭＳ Ｐゴシック"/>
            </a:endParaRPr>
          </a:p>
          <a:p>
            <a:pPr eaLnBrk="1" hangingPunct="1"/>
            <a:endParaRPr lang="en-US" smtClean="0">
              <a:ea typeface="ＭＳ Ｐゴシック"/>
            </a:endParaRPr>
          </a:p>
        </p:txBody>
      </p:sp>
      <p:sp>
        <p:nvSpPr>
          <p:cNvPr id="51204" name="Slide Number Placeholder 3"/>
          <p:cNvSpPr>
            <a:spLocks noGrp="1"/>
          </p:cNvSpPr>
          <p:nvPr>
            <p:ph type="sldNum" sz="quarter" idx="12"/>
          </p:nvPr>
        </p:nvSpPr>
        <p:spPr bwMode="auto">
          <a:noFill/>
          <a:ln>
            <a:miter lim="800000"/>
            <a:headEnd/>
            <a:tailEnd/>
          </a:ln>
        </p:spPr>
        <p:txBody>
          <a:bodyPr/>
          <a:lstStyle/>
          <a:p>
            <a:pPr>
              <a:lnSpc>
                <a:spcPct val="80000"/>
              </a:lnSpc>
            </a:pPr>
            <a:fld id="{9515C5F2-28D8-4A76-800D-37EBD072A83C}" type="slidenum">
              <a:rPr lang="en-US" sz="1200" smtClean="0">
                <a:ea typeface="ＭＳ Ｐゴシック"/>
                <a:cs typeface="ＭＳ Ｐゴシック"/>
              </a:rPr>
              <a:pPr>
                <a:lnSpc>
                  <a:spcPct val="80000"/>
                </a:lnSpc>
              </a:pPr>
              <a:t>42</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612775" y="228600"/>
            <a:ext cx="8153400" cy="990600"/>
          </a:xfrm>
        </p:spPr>
        <p:txBody>
          <a:bodyPr/>
          <a:lstStyle/>
          <a:p>
            <a:pPr eaLnBrk="1" hangingPunct="1"/>
            <a:r>
              <a:rPr lang="en-US" smtClean="0">
                <a:ea typeface="ＭＳ Ｐゴシック"/>
              </a:rPr>
              <a:t>Creating Collective Commitments </a:t>
            </a:r>
          </a:p>
        </p:txBody>
      </p:sp>
      <p:sp>
        <p:nvSpPr>
          <p:cNvPr id="52227" name="Content Placeholder 2"/>
          <p:cNvSpPr>
            <a:spLocks noGrp="1"/>
          </p:cNvSpPr>
          <p:nvPr>
            <p:ph sz="quarter" idx="1"/>
          </p:nvPr>
        </p:nvSpPr>
        <p:spPr>
          <a:xfrm>
            <a:off x="612775" y="1600200"/>
            <a:ext cx="8153400" cy="4495800"/>
          </a:xfrm>
        </p:spPr>
        <p:txBody>
          <a:bodyPr/>
          <a:lstStyle/>
          <a:p>
            <a:pPr eaLnBrk="1" hangingPunct="1"/>
            <a:r>
              <a:rPr lang="en-US" smtClean="0">
                <a:ea typeface="ＭＳ Ｐゴシック"/>
              </a:rPr>
              <a:t>Limit the number (5 or 6)</a:t>
            </a:r>
          </a:p>
          <a:p>
            <a:pPr eaLnBrk="1" hangingPunct="1"/>
            <a:r>
              <a:rPr lang="en-US" smtClean="0">
                <a:ea typeface="ＭＳ Ｐゴシック"/>
              </a:rPr>
              <a:t>Make the actions specific</a:t>
            </a:r>
          </a:p>
          <a:p>
            <a:pPr eaLnBrk="1" hangingPunct="1"/>
            <a:r>
              <a:rPr lang="en-US" smtClean="0">
                <a:ea typeface="ＭＳ Ｐゴシック"/>
              </a:rPr>
              <a:t>Do not include beliefs that are open to interpretation and difficult to monitor</a:t>
            </a:r>
          </a:p>
          <a:p>
            <a:pPr eaLnBrk="1" hangingPunct="1"/>
            <a:r>
              <a:rPr lang="en-US" smtClean="0">
                <a:ea typeface="ＭＳ Ｐゴシック"/>
              </a:rPr>
              <a:t>Describe clear expectations about what each person WILL do now (specific behaviors)</a:t>
            </a:r>
          </a:p>
        </p:txBody>
      </p:sp>
      <p:pic>
        <p:nvPicPr>
          <p:cNvPr id="52228" name="Picture 3"/>
          <p:cNvPicPr>
            <a:picLocks noChangeAspect="1"/>
          </p:cNvPicPr>
          <p:nvPr/>
        </p:nvPicPr>
        <p:blipFill>
          <a:blip r:embed="rId3"/>
          <a:srcRect/>
          <a:stretch>
            <a:fillRect/>
          </a:stretch>
        </p:blipFill>
        <p:spPr bwMode="auto">
          <a:xfrm>
            <a:off x="6694488" y="4546600"/>
            <a:ext cx="1739900" cy="1549400"/>
          </a:xfrm>
          <a:prstGeom prst="rect">
            <a:avLst/>
          </a:prstGeom>
          <a:noFill/>
          <a:ln w="9525">
            <a:noFill/>
            <a:miter lim="800000"/>
            <a:headEnd/>
            <a:tailEnd/>
          </a:ln>
        </p:spPr>
      </p:pic>
      <p:sp>
        <p:nvSpPr>
          <p:cNvPr id="52229" name="Slide Number Placeholder 4"/>
          <p:cNvSpPr>
            <a:spLocks noGrp="1"/>
          </p:cNvSpPr>
          <p:nvPr>
            <p:ph type="sldNum" sz="quarter" idx="12"/>
          </p:nvPr>
        </p:nvSpPr>
        <p:spPr bwMode="auto">
          <a:noFill/>
          <a:ln>
            <a:miter lim="800000"/>
            <a:headEnd/>
            <a:tailEnd/>
          </a:ln>
        </p:spPr>
        <p:txBody>
          <a:bodyPr/>
          <a:lstStyle/>
          <a:p>
            <a:pPr>
              <a:lnSpc>
                <a:spcPct val="80000"/>
              </a:lnSpc>
            </a:pPr>
            <a:fld id="{2D314105-C62B-4F1D-A35D-2D5B89CCF43C}" type="slidenum">
              <a:rPr lang="en-US" sz="1200" smtClean="0">
                <a:ea typeface="ＭＳ Ｐゴシック"/>
                <a:cs typeface="ＭＳ Ｐゴシック"/>
              </a:rPr>
              <a:pPr>
                <a:lnSpc>
                  <a:spcPct val="80000"/>
                </a:lnSpc>
              </a:pPr>
              <a:t>43</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fontScale="90000"/>
          </a:bodyPr>
          <a:lstStyle/>
          <a:p>
            <a:pPr eaLnBrk="1" fontAlgn="auto" hangingPunct="1">
              <a:spcAft>
                <a:spcPts val="0"/>
              </a:spcAft>
              <a:defRPr/>
            </a:pPr>
            <a:r>
              <a:rPr lang="en-US" dirty="0" smtClean="0">
                <a:ea typeface="+mj-ea"/>
                <a:cs typeface="+mj-cs"/>
              </a:rPr>
              <a:t>Sample Values-Collective Commitments</a:t>
            </a:r>
            <a:endParaRPr lang="en-US" dirty="0">
              <a:ea typeface="+mj-ea"/>
              <a:cs typeface="+mj-cs"/>
            </a:endParaRPr>
          </a:p>
        </p:txBody>
      </p:sp>
      <p:sp>
        <p:nvSpPr>
          <p:cNvPr id="3" name="Content Placeholder 2"/>
          <p:cNvSpPr>
            <a:spLocks noGrp="1"/>
          </p:cNvSpPr>
          <p:nvPr>
            <p:ph sz="quarter" idx="1"/>
          </p:nvPr>
        </p:nvSpPr>
        <p:spPr>
          <a:xfrm>
            <a:off x="612775" y="1600200"/>
            <a:ext cx="8153400" cy="4495800"/>
          </a:xfrm>
        </p:spPr>
        <p:txBody>
          <a:bodyPr>
            <a:normAutofit/>
          </a:bodyPr>
          <a:lstStyle/>
          <a:p>
            <a:pPr marL="0" indent="0" eaLnBrk="1" fontAlgn="auto" hangingPunct="1">
              <a:spcAft>
                <a:spcPts val="0"/>
              </a:spcAft>
              <a:buFont typeface="Wingdings"/>
              <a:buChar char=""/>
              <a:defRPr/>
            </a:pPr>
            <a:r>
              <a:rPr lang="en-US" dirty="0" smtClean="0">
                <a:solidFill>
                  <a:srgbClr val="FF0000"/>
                </a:solidFill>
                <a:ea typeface="+mn-ea"/>
                <a:cs typeface="+mn-cs"/>
              </a:rPr>
              <a:t> </a:t>
            </a:r>
            <a:r>
              <a:rPr lang="en-US" dirty="0" smtClean="0">
                <a:solidFill>
                  <a:schemeClr val="accent2"/>
                </a:solidFill>
                <a:ea typeface="+mn-ea"/>
                <a:cs typeface="+mn-cs"/>
              </a:rPr>
              <a:t>Vision Statement</a:t>
            </a:r>
            <a:r>
              <a:rPr lang="en-US" dirty="0" smtClean="0">
                <a:solidFill>
                  <a:srgbClr val="DD8047"/>
                </a:solidFill>
                <a:ea typeface="+mn-ea"/>
                <a:cs typeface="+mn-cs"/>
              </a:rPr>
              <a:t>:</a:t>
            </a:r>
            <a:r>
              <a:rPr lang="en-US" dirty="0" smtClean="0">
                <a:ea typeface="+mn-ea"/>
                <a:cs typeface="+mn-cs"/>
              </a:rPr>
              <a:t> Every teacher, parent, and student is clear on the knowledge, skills, and dispositions students are expected to acquire in each course, grade level, and unit of instruction.</a:t>
            </a:r>
          </a:p>
          <a:p>
            <a:pPr marL="320040" lvl="1" indent="0" eaLnBrk="1" fontAlgn="auto" hangingPunct="1">
              <a:spcAft>
                <a:spcPts val="0"/>
              </a:spcAft>
              <a:buFont typeface="Wingdings 2"/>
              <a:buChar char=""/>
              <a:defRPr/>
            </a:pPr>
            <a:r>
              <a:rPr lang="en-US" dirty="0" smtClean="0">
                <a:ea typeface="+mn-ea"/>
                <a:cs typeface="+mn-cs"/>
              </a:rPr>
              <a:t> </a:t>
            </a:r>
            <a:r>
              <a:rPr lang="en-US" u="sng" dirty="0" smtClean="0">
                <a:ea typeface="+mn-ea"/>
                <a:cs typeface="+mn-cs"/>
              </a:rPr>
              <a:t>Collective Commitment #1</a:t>
            </a:r>
            <a:r>
              <a:rPr lang="en-US" dirty="0" smtClean="0">
                <a:ea typeface="+mn-ea"/>
                <a:cs typeface="+mn-cs"/>
              </a:rPr>
              <a:t>: Each grade level will distribute monthly newsletters to inform parents and students of progress in ELA and math.</a:t>
            </a:r>
          </a:p>
          <a:p>
            <a:pPr marL="320040" lvl="1" indent="0" eaLnBrk="1" fontAlgn="auto" hangingPunct="1">
              <a:spcAft>
                <a:spcPts val="0"/>
              </a:spcAft>
              <a:buFont typeface="Wingdings 2"/>
              <a:buChar char=""/>
              <a:defRPr/>
            </a:pPr>
            <a:r>
              <a:rPr lang="en-US" dirty="0" smtClean="0">
                <a:ea typeface="+mn-ea"/>
                <a:cs typeface="+mn-cs"/>
              </a:rPr>
              <a:t> </a:t>
            </a:r>
            <a:r>
              <a:rPr lang="en-US" u="sng" dirty="0" smtClean="0">
                <a:ea typeface="+mn-ea"/>
                <a:cs typeface="+mn-cs"/>
              </a:rPr>
              <a:t>Collective Commitment #2:</a:t>
            </a:r>
            <a:r>
              <a:rPr lang="en-US" dirty="0" smtClean="0">
                <a:ea typeface="+mn-ea"/>
                <a:cs typeface="+mn-cs"/>
              </a:rPr>
              <a:t> Teachers will unwrap  priority standards during their grade level meetings to plan instruction based on specific skills and concepts.</a:t>
            </a:r>
          </a:p>
          <a:p>
            <a:pPr marL="320040" lvl="1" indent="0" eaLnBrk="1" fontAlgn="auto" hangingPunct="1">
              <a:spcAft>
                <a:spcPts val="0"/>
              </a:spcAft>
              <a:buFont typeface="Wingdings 2"/>
              <a:buChar char=""/>
              <a:defRPr/>
            </a:pPr>
            <a:endParaRPr lang="en-US" dirty="0" smtClean="0">
              <a:solidFill>
                <a:srgbClr val="FF0000"/>
              </a:solidFill>
              <a:ea typeface="+mn-ea"/>
              <a:cs typeface="+mn-cs"/>
            </a:endParaRPr>
          </a:p>
          <a:p>
            <a:pPr marL="320040" indent="-320040" eaLnBrk="1" fontAlgn="auto" hangingPunct="1">
              <a:spcAft>
                <a:spcPts val="0"/>
              </a:spcAft>
              <a:buFont typeface="Wingdings"/>
              <a:buChar char=""/>
              <a:defRPr/>
            </a:pPr>
            <a:endParaRPr lang="en-US" dirty="0">
              <a:ea typeface="+mn-ea"/>
              <a:cs typeface="+mn-cs"/>
            </a:endParaRPr>
          </a:p>
        </p:txBody>
      </p:sp>
      <p:sp>
        <p:nvSpPr>
          <p:cNvPr id="53252" name="Slide Number Placeholder 3"/>
          <p:cNvSpPr>
            <a:spLocks noGrp="1"/>
          </p:cNvSpPr>
          <p:nvPr>
            <p:ph type="sldNum" sz="quarter" idx="12"/>
          </p:nvPr>
        </p:nvSpPr>
        <p:spPr bwMode="auto">
          <a:noFill/>
          <a:ln>
            <a:miter lim="800000"/>
            <a:headEnd/>
            <a:tailEnd/>
          </a:ln>
        </p:spPr>
        <p:txBody>
          <a:bodyPr/>
          <a:lstStyle/>
          <a:p>
            <a:pPr>
              <a:lnSpc>
                <a:spcPct val="80000"/>
              </a:lnSpc>
            </a:pPr>
            <a:fld id="{46F54F48-FCDA-42A4-9EC1-3AB810000A57}" type="slidenum">
              <a:rPr lang="en-US" sz="1200" smtClean="0">
                <a:ea typeface="ＭＳ Ｐゴシック"/>
                <a:cs typeface="ＭＳ Ｐゴシック"/>
              </a:rPr>
              <a:pPr>
                <a:lnSpc>
                  <a:spcPct val="80000"/>
                </a:lnSpc>
              </a:pPr>
              <a:t>44</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612775" y="228600"/>
            <a:ext cx="8153400" cy="990600"/>
          </a:xfrm>
        </p:spPr>
        <p:txBody>
          <a:bodyPr/>
          <a:lstStyle/>
          <a:p>
            <a:pPr eaLnBrk="1" hangingPunct="1"/>
            <a:r>
              <a:rPr lang="en-US" smtClean="0">
                <a:ea typeface="ＭＳ Ｐゴシック"/>
              </a:rPr>
              <a:t>You Try</a:t>
            </a:r>
          </a:p>
        </p:txBody>
      </p:sp>
      <p:sp>
        <p:nvSpPr>
          <p:cNvPr id="3" name="Content Placeholder 2"/>
          <p:cNvSpPr>
            <a:spLocks noGrp="1"/>
          </p:cNvSpPr>
          <p:nvPr>
            <p:ph sz="quarter" idx="1"/>
          </p:nvPr>
        </p:nvSpPr>
        <p:spPr>
          <a:xfrm>
            <a:off x="612775" y="1600200"/>
            <a:ext cx="8153400" cy="4495800"/>
          </a:xfrm>
        </p:spPr>
        <p:txBody>
          <a:bodyPr>
            <a:normAutofit/>
          </a:bodyPr>
          <a:lstStyle/>
          <a:p>
            <a:pPr marL="0" indent="0" eaLnBrk="1" fontAlgn="auto" hangingPunct="1">
              <a:spcAft>
                <a:spcPts val="0"/>
              </a:spcAft>
              <a:buFont typeface="Wingdings"/>
              <a:buChar char=""/>
              <a:defRPr/>
            </a:pPr>
            <a:r>
              <a:rPr lang="en-US" dirty="0" smtClean="0">
                <a:ea typeface="+mn-ea"/>
                <a:cs typeface="+mn-cs"/>
              </a:rPr>
              <a:t>The learning of each student is monitored on a timely basis. When students experience difficulty, the school has structures in place to ensure they receive additional time and support for learning.</a:t>
            </a:r>
          </a:p>
          <a:p>
            <a:pPr marL="320040" lvl="1" indent="0" eaLnBrk="1" fontAlgn="auto" hangingPunct="1">
              <a:spcAft>
                <a:spcPts val="0"/>
              </a:spcAft>
              <a:buFont typeface="Wingdings 2"/>
              <a:buChar char=""/>
              <a:defRPr/>
            </a:pPr>
            <a:r>
              <a:rPr lang="en-US" dirty="0" smtClean="0">
                <a:ea typeface="+mn-ea"/>
                <a:cs typeface="+mn-cs"/>
              </a:rPr>
              <a:t>Each teacher will administer at least two common formative assessments before each district benchmark.</a:t>
            </a:r>
          </a:p>
          <a:p>
            <a:pPr marL="320040" lvl="1" indent="0" eaLnBrk="1" fontAlgn="auto" hangingPunct="1">
              <a:spcAft>
                <a:spcPts val="0"/>
              </a:spcAft>
              <a:buFont typeface="Wingdings 2"/>
              <a:buChar char=""/>
              <a:defRPr/>
            </a:pPr>
            <a:r>
              <a:rPr lang="en-US" dirty="0" smtClean="0">
                <a:ea typeface="+mn-ea"/>
                <a:cs typeface="+mn-cs"/>
              </a:rPr>
              <a:t>Teachers will provide intervention after school for six weeks on a targeted concept.</a:t>
            </a:r>
          </a:p>
          <a:p>
            <a:pPr marL="320040" indent="-320040" eaLnBrk="1" fontAlgn="auto" hangingPunct="1">
              <a:spcAft>
                <a:spcPts val="0"/>
              </a:spcAft>
              <a:buFont typeface="Wingdings"/>
              <a:buChar char=""/>
              <a:defRPr/>
            </a:pPr>
            <a:endParaRPr lang="en-US" dirty="0">
              <a:ea typeface="+mn-ea"/>
              <a:cs typeface="+mn-cs"/>
            </a:endParaRPr>
          </a:p>
        </p:txBody>
      </p:sp>
      <p:sp>
        <p:nvSpPr>
          <p:cNvPr id="54276" name="Slide Number Placeholder 3"/>
          <p:cNvSpPr>
            <a:spLocks noGrp="1"/>
          </p:cNvSpPr>
          <p:nvPr>
            <p:ph type="sldNum" sz="quarter" idx="12"/>
          </p:nvPr>
        </p:nvSpPr>
        <p:spPr bwMode="auto">
          <a:noFill/>
          <a:ln>
            <a:miter lim="800000"/>
            <a:headEnd/>
            <a:tailEnd/>
          </a:ln>
        </p:spPr>
        <p:txBody>
          <a:bodyPr/>
          <a:lstStyle/>
          <a:p>
            <a:pPr>
              <a:lnSpc>
                <a:spcPct val="80000"/>
              </a:lnSpc>
            </a:pPr>
            <a:fld id="{DE199044-5929-4E5B-98F4-141335CBAD83}" type="slidenum">
              <a:rPr lang="en-US" sz="1200" smtClean="0">
                <a:ea typeface="ＭＳ Ｐゴシック"/>
                <a:cs typeface="ＭＳ Ｐゴシック"/>
              </a:rPr>
              <a:pPr>
                <a:lnSpc>
                  <a:spcPct val="80000"/>
                </a:lnSpc>
              </a:pPr>
              <a:t>45</a:t>
            </a:fld>
            <a:endParaRPr lang="en-US" sz="1200" smtClean="0">
              <a:ea typeface="ＭＳ Ｐゴシック"/>
              <a:cs typeface="ＭＳ Ｐゴシック"/>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accel="50000" decel="5000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612775" y="228600"/>
            <a:ext cx="8153400" cy="990600"/>
          </a:xfrm>
        </p:spPr>
        <p:txBody>
          <a:bodyPr/>
          <a:lstStyle/>
          <a:p>
            <a:pPr eaLnBrk="1" hangingPunct="1"/>
            <a:r>
              <a:rPr lang="en-US" smtClean="0">
                <a:ea typeface="ＭＳ Ｐゴシック"/>
              </a:rPr>
              <a:t>Prioritizing Collective Commitment</a:t>
            </a:r>
          </a:p>
        </p:txBody>
      </p:sp>
      <p:sp>
        <p:nvSpPr>
          <p:cNvPr id="3" name="Content Placeholder 2"/>
          <p:cNvSpPr>
            <a:spLocks noGrp="1"/>
          </p:cNvSpPr>
          <p:nvPr>
            <p:ph sz="quarter" idx="1"/>
          </p:nvPr>
        </p:nvSpPr>
        <p:spPr>
          <a:xfrm>
            <a:off x="612775" y="1600200"/>
            <a:ext cx="8153400" cy="4783138"/>
          </a:xfrm>
        </p:spPr>
        <p:txBody>
          <a:bodyPr>
            <a:normAutofit fontScale="92500" lnSpcReduction="10000"/>
          </a:bodyPr>
          <a:lstStyle/>
          <a:p>
            <a:pPr marL="457200" indent="-457200" eaLnBrk="1" fontAlgn="auto" hangingPunct="1">
              <a:spcAft>
                <a:spcPts val="0"/>
              </a:spcAft>
              <a:buFontTx/>
              <a:buAutoNum type="arabicPeriod"/>
              <a:defRPr/>
            </a:pPr>
            <a:r>
              <a:rPr lang="en-US" dirty="0" smtClean="0">
                <a:ea typeface="+mn-ea"/>
                <a:cs typeface="+mn-cs"/>
              </a:rPr>
              <a:t>Use a quadrant chart to prioritize the ideas of the group. </a:t>
            </a:r>
          </a:p>
          <a:p>
            <a:pPr marL="457200" indent="-457200" eaLnBrk="1" fontAlgn="auto" hangingPunct="1">
              <a:spcAft>
                <a:spcPts val="0"/>
              </a:spcAft>
              <a:buFontTx/>
              <a:buAutoNum type="arabicPeriod"/>
              <a:defRPr/>
            </a:pPr>
            <a:endParaRPr lang="en-US" dirty="0" smtClean="0">
              <a:ea typeface="+mn-ea"/>
              <a:cs typeface="+mn-cs"/>
            </a:endParaRPr>
          </a:p>
          <a:p>
            <a:pPr marL="457200" indent="-457200" eaLnBrk="1" fontAlgn="auto" hangingPunct="1">
              <a:spcAft>
                <a:spcPts val="0"/>
              </a:spcAft>
              <a:buFontTx/>
              <a:buAutoNum type="arabicPeriod"/>
              <a:defRPr/>
            </a:pPr>
            <a:endParaRPr lang="en-US" dirty="0" smtClean="0">
              <a:ea typeface="+mn-ea"/>
              <a:cs typeface="+mn-cs"/>
            </a:endParaRPr>
          </a:p>
          <a:p>
            <a:pPr marL="457200" indent="-457200" eaLnBrk="1" fontAlgn="auto" hangingPunct="1">
              <a:spcAft>
                <a:spcPts val="0"/>
              </a:spcAft>
              <a:buFontTx/>
              <a:buAutoNum type="arabicPeriod"/>
              <a:defRPr/>
            </a:pPr>
            <a:endParaRPr lang="en-US" dirty="0" smtClean="0">
              <a:ea typeface="+mn-ea"/>
              <a:cs typeface="+mn-cs"/>
            </a:endParaRPr>
          </a:p>
          <a:p>
            <a:pPr marL="457200" indent="-457200" eaLnBrk="1" fontAlgn="auto" hangingPunct="1">
              <a:spcAft>
                <a:spcPts val="0"/>
              </a:spcAft>
              <a:buFontTx/>
              <a:buAutoNum type="arabicPeriod"/>
              <a:defRPr/>
            </a:pPr>
            <a:endParaRPr lang="en-US" dirty="0" smtClean="0">
              <a:ea typeface="+mn-ea"/>
              <a:cs typeface="+mn-cs"/>
            </a:endParaRPr>
          </a:p>
          <a:p>
            <a:pPr marL="457200" indent="-457200" eaLnBrk="1" fontAlgn="auto" hangingPunct="1">
              <a:spcAft>
                <a:spcPts val="0"/>
              </a:spcAft>
              <a:buFontTx/>
              <a:buAutoNum type="arabicPeriod"/>
              <a:defRPr/>
            </a:pPr>
            <a:endParaRPr lang="en-US" dirty="0" smtClean="0">
              <a:ea typeface="+mn-ea"/>
              <a:cs typeface="+mn-cs"/>
            </a:endParaRPr>
          </a:p>
          <a:p>
            <a:pPr marL="457200" indent="-457200" eaLnBrk="1" fontAlgn="auto" hangingPunct="1">
              <a:spcAft>
                <a:spcPts val="0"/>
              </a:spcAft>
              <a:buFontTx/>
              <a:buAutoNum type="arabicPeriod"/>
              <a:defRPr/>
            </a:pPr>
            <a:endParaRPr lang="en-US" dirty="0" smtClean="0">
              <a:ea typeface="+mn-ea"/>
              <a:cs typeface="+mn-cs"/>
            </a:endParaRPr>
          </a:p>
          <a:p>
            <a:pPr marL="457200" indent="-457200" eaLnBrk="1" fontAlgn="auto" hangingPunct="1">
              <a:spcAft>
                <a:spcPts val="0"/>
              </a:spcAft>
              <a:buFontTx/>
              <a:buAutoNum type="arabicPeriod"/>
              <a:defRPr/>
            </a:pPr>
            <a:r>
              <a:rPr lang="en-US" dirty="0" smtClean="0">
                <a:ea typeface="+mn-ea"/>
                <a:cs typeface="+mn-cs"/>
              </a:rPr>
              <a:t>Write the collective commitments on a piece of paper and have everyone sign and date it.</a:t>
            </a:r>
          </a:p>
          <a:p>
            <a:pPr marL="320040" indent="-320040" eaLnBrk="1" fontAlgn="auto" hangingPunct="1">
              <a:spcAft>
                <a:spcPts val="0"/>
              </a:spcAft>
              <a:buFont typeface="Wingdings"/>
              <a:buChar char=""/>
              <a:defRPr/>
            </a:pPr>
            <a:endParaRPr lang="en-US" dirty="0">
              <a:ea typeface="+mn-ea"/>
              <a:cs typeface="+mn-cs"/>
            </a:endParaRPr>
          </a:p>
        </p:txBody>
      </p:sp>
      <p:graphicFrame>
        <p:nvGraphicFramePr>
          <p:cNvPr id="4" name="Table 3"/>
          <p:cNvGraphicFramePr>
            <a:graphicFrameLocks noGrp="1"/>
          </p:cNvGraphicFramePr>
          <p:nvPr/>
        </p:nvGraphicFramePr>
        <p:xfrm>
          <a:off x="1320800" y="2679700"/>
          <a:ext cx="6096000" cy="2100263"/>
        </p:xfrm>
        <a:graphic>
          <a:graphicData uri="http://schemas.openxmlformats.org/drawingml/2006/table">
            <a:tbl>
              <a:tblPr firstRow="1" bandRow="1">
                <a:tableStyleId>{C4B1156A-380E-4F78-BDF5-A606A8083BF9}</a:tableStyleId>
              </a:tblPr>
              <a:tblGrid>
                <a:gridCol w="3048000"/>
                <a:gridCol w="3048000"/>
              </a:tblGrid>
              <a:tr h="1049867">
                <a:tc>
                  <a:txBody>
                    <a:bodyPr/>
                    <a:lstStyle/>
                    <a:p>
                      <a:pPr algn="ctr"/>
                      <a:r>
                        <a:rPr lang="en-US" dirty="0" smtClean="0"/>
                        <a:t>High Impact, High Probability</a:t>
                      </a:r>
                    </a:p>
                    <a:p>
                      <a:pPr algn="ctr"/>
                      <a:endParaRPr lang="en-US" dirty="0" smtClean="0"/>
                    </a:p>
                    <a:p>
                      <a:pPr algn="ctr"/>
                      <a:endParaRPr lang="en-US" dirty="0"/>
                    </a:p>
                  </a:txBody>
                  <a:tcPr/>
                </a:tc>
                <a:tc>
                  <a:txBody>
                    <a:bodyPr/>
                    <a:lstStyle/>
                    <a:p>
                      <a:pPr algn="ctr"/>
                      <a:r>
                        <a:rPr lang="en-US" dirty="0" smtClean="0"/>
                        <a:t>High</a:t>
                      </a:r>
                      <a:r>
                        <a:rPr lang="en-US" baseline="0" dirty="0" smtClean="0"/>
                        <a:t> Impact, Low Probability</a:t>
                      </a:r>
                      <a:endParaRPr lang="en-US" dirty="0"/>
                    </a:p>
                  </a:txBody>
                  <a:tcPr/>
                </a:tc>
              </a:tr>
              <a:tr h="1049867">
                <a:tc>
                  <a:txBody>
                    <a:bodyPr/>
                    <a:lstStyle/>
                    <a:p>
                      <a:pPr algn="ctr"/>
                      <a:r>
                        <a:rPr lang="en-US" b="1" dirty="0" smtClean="0"/>
                        <a:t>Low</a:t>
                      </a:r>
                      <a:r>
                        <a:rPr lang="en-US" b="1" baseline="0" dirty="0" smtClean="0"/>
                        <a:t> Impact, High Probability</a:t>
                      </a:r>
                      <a:r>
                        <a:rPr lang="en-US" b="1" dirty="0" smtClean="0"/>
                        <a:t> </a:t>
                      </a:r>
                    </a:p>
                    <a:p>
                      <a:pPr algn="ctr"/>
                      <a:endParaRPr lang="en-US" b="1" dirty="0" smtClean="0"/>
                    </a:p>
                    <a:p>
                      <a:pPr algn="ctr"/>
                      <a:endParaRPr lang="en-US" b="1" dirty="0"/>
                    </a:p>
                  </a:txBody>
                  <a:tcPr/>
                </a:tc>
                <a:tc>
                  <a:txBody>
                    <a:bodyPr/>
                    <a:lstStyle/>
                    <a:p>
                      <a:pPr algn="ctr"/>
                      <a:r>
                        <a:rPr lang="en-US" b="1" dirty="0" smtClean="0"/>
                        <a:t>Low Impact, Low Probability</a:t>
                      </a:r>
                      <a:endParaRPr lang="en-US" b="1" dirty="0"/>
                    </a:p>
                  </a:txBody>
                  <a:tcPr/>
                </a:tc>
              </a:tr>
            </a:tbl>
          </a:graphicData>
        </a:graphic>
      </p:graphicFrame>
      <p:sp>
        <p:nvSpPr>
          <p:cNvPr id="55311" name="Slide Number Placeholder 4"/>
          <p:cNvSpPr>
            <a:spLocks noGrp="1"/>
          </p:cNvSpPr>
          <p:nvPr>
            <p:ph type="sldNum" sz="quarter" idx="12"/>
          </p:nvPr>
        </p:nvSpPr>
        <p:spPr bwMode="auto">
          <a:noFill/>
          <a:ln>
            <a:miter lim="800000"/>
            <a:headEnd/>
            <a:tailEnd/>
          </a:ln>
        </p:spPr>
        <p:txBody>
          <a:bodyPr/>
          <a:lstStyle/>
          <a:p>
            <a:pPr>
              <a:lnSpc>
                <a:spcPct val="80000"/>
              </a:lnSpc>
            </a:pPr>
            <a:fld id="{E00F3A01-8F01-4457-AE72-204815D533AE}" type="slidenum">
              <a:rPr lang="en-US" sz="1200" smtClean="0">
                <a:ea typeface="ＭＳ Ｐゴシック"/>
                <a:cs typeface="ＭＳ Ｐゴシック"/>
              </a:rPr>
              <a:pPr>
                <a:lnSpc>
                  <a:spcPct val="80000"/>
                </a:lnSpc>
              </a:pPr>
              <a:t>46</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612775" y="228600"/>
            <a:ext cx="8153400" cy="990600"/>
          </a:xfrm>
        </p:spPr>
        <p:txBody>
          <a:bodyPr/>
          <a:lstStyle/>
          <a:p>
            <a:pPr eaLnBrk="1" hangingPunct="1"/>
            <a:r>
              <a:rPr lang="en-US" smtClean="0">
                <a:ea typeface="ＭＳ Ｐゴシック"/>
              </a:rPr>
              <a:t>Four Pillars- Foundation of a PLC</a:t>
            </a:r>
          </a:p>
        </p:txBody>
      </p:sp>
      <p:sp>
        <p:nvSpPr>
          <p:cNvPr id="56323" name="Text Box 2"/>
          <p:cNvSpPr txBox="1">
            <a:spLocks noChangeArrowheads="1"/>
          </p:cNvSpPr>
          <p:nvPr/>
        </p:nvSpPr>
        <p:spPr bwMode="auto">
          <a:xfrm>
            <a:off x="114300" y="1600200"/>
            <a:ext cx="1479550" cy="525463"/>
          </a:xfrm>
          <a:prstGeom prst="rect">
            <a:avLst/>
          </a:prstGeom>
          <a:no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MISSION</a:t>
            </a:r>
          </a:p>
        </p:txBody>
      </p:sp>
      <p:sp>
        <p:nvSpPr>
          <p:cNvPr id="56324" name="Text Box 3"/>
          <p:cNvSpPr txBox="1">
            <a:spLocks noChangeArrowheads="1"/>
          </p:cNvSpPr>
          <p:nvPr/>
        </p:nvSpPr>
        <p:spPr bwMode="auto">
          <a:xfrm>
            <a:off x="2628900" y="1600200"/>
            <a:ext cx="1414463" cy="525463"/>
          </a:xfrm>
          <a:prstGeom prst="rect">
            <a:avLst/>
          </a:prstGeom>
          <a:no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VISION</a:t>
            </a:r>
          </a:p>
        </p:txBody>
      </p:sp>
      <p:sp>
        <p:nvSpPr>
          <p:cNvPr id="56325" name="Text Box 4"/>
          <p:cNvSpPr txBox="1">
            <a:spLocks noChangeArrowheads="1"/>
          </p:cNvSpPr>
          <p:nvPr/>
        </p:nvSpPr>
        <p:spPr bwMode="auto">
          <a:xfrm>
            <a:off x="5143500" y="1600200"/>
            <a:ext cx="1555750" cy="525463"/>
          </a:xfrm>
          <a:prstGeom prst="rect">
            <a:avLst/>
          </a:prstGeom>
          <a:no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VALUES</a:t>
            </a:r>
          </a:p>
        </p:txBody>
      </p:sp>
      <p:sp>
        <p:nvSpPr>
          <p:cNvPr id="56326" name="Text Box 5"/>
          <p:cNvSpPr txBox="1">
            <a:spLocks noChangeArrowheads="1"/>
          </p:cNvSpPr>
          <p:nvPr/>
        </p:nvSpPr>
        <p:spPr bwMode="auto">
          <a:xfrm>
            <a:off x="7658100" y="1600200"/>
            <a:ext cx="1428750" cy="525463"/>
          </a:xfrm>
          <a:prstGeom prst="rect">
            <a:avLst/>
          </a:prstGeom>
          <a:solidFill>
            <a:srgbClr val="FFFF00"/>
          </a:solid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GOALS</a:t>
            </a:r>
          </a:p>
        </p:txBody>
      </p:sp>
      <p:sp>
        <p:nvSpPr>
          <p:cNvPr id="56327" name="Text Box 6"/>
          <p:cNvSpPr txBox="1">
            <a:spLocks noChangeArrowheads="1"/>
          </p:cNvSpPr>
          <p:nvPr/>
        </p:nvSpPr>
        <p:spPr bwMode="auto">
          <a:xfrm>
            <a:off x="114300" y="2701925"/>
            <a:ext cx="1479550" cy="1244600"/>
          </a:xfrm>
          <a:prstGeom prst="rect">
            <a:avLst/>
          </a:prstGeom>
          <a:noFill/>
          <a:ln w="25400">
            <a:solidFill>
              <a:srgbClr val="3366FF"/>
            </a:solidFill>
            <a:miter lim="800000"/>
            <a:headEnd/>
            <a:tailEnd/>
          </a:ln>
        </p:spPr>
        <p:txBody>
          <a:bodyPr tIns="91440" bIns="91440"/>
          <a:lstStyle/>
          <a:p>
            <a:pPr algn="ctr" defTabSz="914400"/>
            <a:endParaRPr lang="en-US" sz="1400">
              <a:latin typeface="Arial" pitchFamily="34" charset="0"/>
              <a:cs typeface="Times New Roman" pitchFamily="18" charset="0"/>
            </a:endParaRPr>
          </a:p>
          <a:p>
            <a:pPr algn="ctr" defTabSz="914400"/>
            <a:r>
              <a:rPr lang="en-US" sz="1400">
                <a:latin typeface="Arial" pitchFamily="34" charset="0"/>
                <a:cs typeface="Times New Roman" pitchFamily="18" charset="0"/>
              </a:rPr>
              <a:t>WHY?</a:t>
            </a:r>
          </a:p>
          <a:p>
            <a:pPr algn="ctr" defTabSz="914400"/>
            <a:r>
              <a:rPr lang="en-US" sz="1400">
                <a:latin typeface="Arial" pitchFamily="34" charset="0"/>
                <a:cs typeface="Times New Roman" pitchFamily="18" charset="0"/>
              </a:rPr>
              <a:t>Why do we exist?</a:t>
            </a:r>
          </a:p>
        </p:txBody>
      </p:sp>
      <p:sp>
        <p:nvSpPr>
          <p:cNvPr id="56328" name="Text Box 7"/>
          <p:cNvSpPr txBox="1">
            <a:spLocks noChangeArrowheads="1"/>
          </p:cNvSpPr>
          <p:nvPr/>
        </p:nvSpPr>
        <p:spPr bwMode="auto">
          <a:xfrm>
            <a:off x="2628900" y="2714625"/>
            <a:ext cx="1414463" cy="1244600"/>
          </a:xfrm>
          <a:prstGeom prst="rect">
            <a:avLst/>
          </a:prstGeom>
          <a:noFill/>
          <a:ln w="25400">
            <a:solidFill>
              <a:srgbClr val="3366FF"/>
            </a:solidFill>
            <a:miter lim="800000"/>
            <a:headEnd/>
            <a:tailEnd/>
          </a:ln>
        </p:spPr>
        <p:txBody>
          <a:bodyPr tIns="91440" bIns="91440"/>
          <a:lstStyle/>
          <a:p>
            <a:pPr algn="ctr" defTabSz="914400"/>
            <a:r>
              <a:rPr lang="en-US" sz="1400">
                <a:latin typeface="Arial" pitchFamily="34" charset="0"/>
                <a:cs typeface="Times New Roman" pitchFamily="18" charset="0"/>
              </a:rPr>
              <a:t>WHAT?</a:t>
            </a:r>
          </a:p>
          <a:p>
            <a:pPr algn="ctr" defTabSz="914400"/>
            <a:r>
              <a:rPr lang="en-US" sz="1400">
                <a:latin typeface="Arial" pitchFamily="34" charset="0"/>
                <a:cs typeface="Times New Roman" pitchFamily="18" charset="0"/>
              </a:rPr>
              <a:t>What must our school become to accomplish our purpose?</a:t>
            </a:r>
          </a:p>
        </p:txBody>
      </p:sp>
      <p:sp>
        <p:nvSpPr>
          <p:cNvPr id="56329" name="Text Box 8"/>
          <p:cNvSpPr txBox="1">
            <a:spLocks noChangeArrowheads="1"/>
          </p:cNvSpPr>
          <p:nvPr/>
        </p:nvSpPr>
        <p:spPr bwMode="auto">
          <a:xfrm>
            <a:off x="5143500" y="2714625"/>
            <a:ext cx="1555750" cy="1244600"/>
          </a:xfrm>
          <a:prstGeom prst="rect">
            <a:avLst/>
          </a:prstGeom>
          <a:noFill/>
          <a:ln w="25400">
            <a:solidFill>
              <a:srgbClr val="3366FF"/>
            </a:solidFill>
            <a:miter lim="800000"/>
            <a:headEnd/>
            <a:tailEnd/>
          </a:ln>
        </p:spPr>
        <p:txBody>
          <a:bodyPr tIns="91440" bIns="91440"/>
          <a:lstStyle/>
          <a:p>
            <a:pPr algn="ctr" defTabSz="914400"/>
            <a:r>
              <a:rPr lang="en-US" sz="1400">
                <a:latin typeface="Arial" pitchFamily="34" charset="0"/>
                <a:cs typeface="Times New Roman" pitchFamily="18" charset="0"/>
              </a:rPr>
              <a:t>HOW?</a:t>
            </a:r>
          </a:p>
          <a:p>
            <a:pPr algn="ctr" defTabSz="914400"/>
            <a:r>
              <a:rPr lang="en-US" sz="1400">
                <a:latin typeface="Arial" pitchFamily="34" charset="0"/>
                <a:cs typeface="Times New Roman" pitchFamily="18" charset="0"/>
              </a:rPr>
              <a:t>How must we behave to achieve our vision?</a:t>
            </a:r>
          </a:p>
        </p:txBody>
      </p:sp>
      <p:sp>
        <p:nvSpPr>
          <p:cNvPr id="56330" name="Text Box 9"/>
          <p:cNvSpPr txBox="1">
            <a:spLocks noChangeArrowheads="1"/>
          </p:cNvSpPr>
          <p:nvPr/>
        </p:nvSpPr>
        <p:spPr bwMode="auto">
          <a:xfrm>
            <a:off x="7658100" y="2714625"/>
            <a:ext cx="1428750" cy="1244600"/>
          </a:xfrm>
          <a:prstGeom prst="rect">
            <a:avLst/>
          </a:prstGeom>
          <a:solidFill>
            <a:srgbClr val="FFFF00"/>
          </a:solidFill>
          <a:ln w="25400">
            <a:solidFill>
              <a:srgbClr val="3366FF"/>
            </a:solidFill>
            <a:miter lim="800000"/>
            <a:headEnd/>
            <a:tailEnd/>
          </a:ln>
        </p:spPr>
        <p:txBody>
          <a:bodyPr tIns="91440" bIns="91440"/>
          <a:lstStyle/>
          <a:p>
            <a:pPr algn="ctr" defTabSz="914400"/>
            <a:endParaRPr lang="en-US" sz="1400">
              <a:latin typeface="Arial" pitchFamily="34" charset="0"/>
              <a:cs typeface="Times New Roman" pitchFamily="18" charset="0"/>
            </a:endParaRPr>
          </a:p>
          <a:p>
            <a:pPr algn="ctr" defTabSz="914400"/>
            <a:r>
              <a:rPr lang="en-US" sz="1400">
                <a:latin typeface="Arial" pitchFamily="34" charset="0"/>
                <a:cs typeface="Times New Roman" pitchFamily="18" charset="0"/>
              </a:rPr>
              <a:t>HOW WILL WE MARK OUR PROGRESS?</a:t>
            </a:r>
          </a:p>
        </p:txBody>
      </p:sp>
      <p:sp>
        <p:nvSpPr>
          <p:cNvPr id="56331" name="Text Box 10"/>
          <p:cNvSpPr txBox="1">
            <a:spLocks noChangeArrowheads="1"/>
          </p:cNvSpPr>
          <p:nvPr/>
        </p:nvSpPr>
        <p:spPr bwMode="auto">
          <a:xfrm>
            <a:off x="114300" y="4645025"/>
            <a:ext cx="1479550" cy="685800"/>
          </a:xfrm>
          <a:prstGeom prst="rect">
            <a:avLst/>
          </a:prstGeom>
          <a:noFill/>
          <a:ln w="25400">
            <a:solidFill>
              <a:srgbClr val="000090"/>
            </a:solidFill>
            <a:prstDash val="sysDot"/>
            <a:miter lim="800000"/>
            <a:headEnd/>
            <a:tailEnd/>
          </a:ln>
        </p:spPr>
        <p:txBody>
          <a:bodyPr tIns="91440" bIns="91440"/>
          <a:lstStyle/>
          <a:p>
            <a:pPr algn="ctr" defTabSz="914400"/>
            <a:r>
              <a:rPr lang="en-US" sz="1300">
                <a:latin typeface="Arial" pitchFamily="34" charset="0"/>
                <a:cs typeface="Times New Roman" pitchFamily="18" charset="0"/>
              </a:rPr>
              <a:t>FUNDAMENTAL PURPOSE</a:t>
            </a:r>
          </a:p>
        </p:txBody>
      </p:sp>
      <p:sp>
        <p:nvSpPr>
          <p:cNvPr id="56332" name="Text Box 11"/>
          <p:cNvSpPr txBox="1">
            <a:spLocks noChangeArrowheads="1"/>
          </p:cNvSpPr>
          <p:nvPr/>
        </p:nvSpPr>
        <p:spPr bwMode="auto">
          <a:xfrm>
            <a:off x="2628900" y="4645025"/>
            <a:ext cx="1414463" cy="685800"/>
          </a:xfrm>
          <a:prstGeom prst="rect">
            <a:avLst/>
          </a:prstGeom>
          <a:noFill/>
          <a:ln w="25400">
            <a:solidFill>
              <a:srgbClr val="000090"/>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COMPELLING FUTURE</a:t>
            </a:r>
          </a:p>
        </p:txBody>
      </p:sp>
      <p:sp>
        <p:nvSpPr>
          <p:cNvPr id="56333" name="Text Box 12"/>
          <p:cNvSpPr txBox="1">
            <a:spLocks noChangeArrowheads="1"/>
          </p:cNvSpPr>
          <p:nvPr/>
        </p:nvSpPr>
        <p:spPr bwMode="auto">
          <a:xfrm>
            <a:off x="5143500" y="4645025"/>
            <a:ext cx="1555750" cy="685800"/>
          </a:xfrm>
          <a:prstGeom prst="rect">
            <a:avLst/>
          </a:prstGeom>
          <a:noFill/>
          <a:ln w="25400">
            <a:solidFill>
              <a:srgbClr val="000090"/>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COLLECTIVE COMMITMENTS</a:t>
            </a:r>
          </a:p>
        </p:txBody>
      </p:sp>
      <p:sp>
        <p:nvSpPr>
          <p:cNvPr id="56334" name="Text Box 13"/>
          <p:cNvSpPr txBox="1">
            <a:spLocks noChangeArrowheads="1"/>
          </p:cNvSpPr>
          <p:nvPr/>
        </p:nvSpPr>
        <p:spPr bwMode="auto">
          <a:xfrm>
            <a:off x="7658100" y="4645025"/>
            <a:ext cx="1428750" cy="685800"/>
          </a:xfrm>
          <a:prstGeom prst="rect">
            <a:avLst/>
          </a:prstGeom>
          <a:solidFill>
            <a:srgbClr val="FFFF00"/>
          </a:solidFill>
          <a:ln w="25400">
            <a:solidFill>
              <a:srgbClr val="000090"/>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TARGETS &amp; TIMELINES</a:t>
            </a:r>
          </a:p>
        </p:txBody>
      </p:sp>
      <p:sp>
        <p:nvSpPr>
          <p:cNvPr id="56335" name="Text Box 14"/>
          <p:cNvSpPr txBox="1">
            <a:spLocks noChangeArrowheads="1"/>
          </p:cNvSpPr>
          <p:nvPr/>
        </p:nvSpPr>
        <p:spPr bwMode="auto">
          <a:xfrm>
            <a:off x="114300" y="5876925"/>
            <a:ext cx="1479550" cy="889000"/>
          </a:xfrm>
          <a:prstGeom prst="rect">
            <a:avLst/>
          </a:prstGeom>
          <a:no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Clarifies</a:t>
            </a:r>
          </a:p>
          <a:p>
            <a:pPr algn="ctr" defTabSz="914400"/>
            <a:r>
              <a:rPr lang="en-US" sz="1400">
                <a:latin typeface="Arial" pitchFamily="34" charset="0"/>
                <a:cs typeface="Times New Roman" pitchFamily="18" charset="0"/>
              </a:rPr>
              <a:t>Priorities and Sharpens Focus</a:t>
            </a:r>
          </a:p>
        </p:txBody>
      </p:sp>
      <p:sp>
        <p:nvSpPr>
          <p:cNvPr id="56336" name="Text Box 15"/>
          <p:cNvSpPr txBox="1">
            <a:spLocks noChangeArrowheads="1"/>
          </p:cNvSpPr>
          <p:nvPr/>
        </p:nvSpPr>
        <p:spPr bwMode="auto">
          <a:xfrm>
            <a:off x="2628900" y="5875338"/>
            <a:ext cx="1414463" cy="889000"/>
          </a:xfrm>
          <a:prstGeom prst="rect">
            <a:avLst/>
          </a:prstGeom>
          <a:no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Gives Directions</a:t>
            </a:r>
          </a:p>
        </p:txBody>
      </p:sp>
      <p:sp>
        <p:nvSpPr>
          <p:cNvPr id="56337" name="Text Box 16"/>
          <p:cNvSpPr txBox="1">
            <a:spLocks noChangeArrowheads="1"/>
          </p:cNvSpPr>
          <p:nvPr/>
        </p:nvSpPr>
        <p:spPr bwMode="auto">
          <a:xfrm>
            <a:off x="5143500" y="5875338"/>
            <a:ext cx="1555750" cy="889000"/>
          </a:xfrm>
          <a:prstGeom prst="rect">
            <a:avLst/>
          </a:prstGeom>
          <a:no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Guides Behavior</a:t>
            </a:r>
          </a:p>
        </p:txBody>
      </p:sp>
      <p:sp>
        <p:nvSpPr>
          <p:cNvPr id="56338" name="Text Box 17"/>
          <p:cNvSpPr txBox="1">
            <a:spLocks noChangeArrowheads="1"/>
          </p:cNvSpPr>
          <p:nvPr/>
        </p:nvSpPr>
        <p:spPr bwMode="auto">
          <a:xfrm>
            <a:off x="7658100" y="5849938"/>
            <a:ext cx="1428750" cy="889000"/>
          </a:xfrm>
          <a:prstGeom prst="rect">
            <a:avLst/>
          </a:prstGeom>
          <a:solidFill>
            <a:srgbClr val="FFFF00"/>
          </a:solid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Establishes Priorities</a:t>
            </a:r>
          </a:p>
        </p:txBody>
      </p:sp>
      <p:sp>
        <p:nvSpPr>
          <p:cNvPr id="71698" name="Line 18"/>
          <p:cNvSpPr>
            <a:spLocks noChangeShapeType="1"/>
          </p:cNvSpPr>
          <p:nvPr/>
        </p:nvSpPr>
        <p:spPr bwMode="auto">
          <a:xfrm>
            <a:off x="1943100" y="1828800"/>
            <a:ext cx="457200" cy="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699" name="Line 19"/>
          <p:cNvSpPr>
            <a:spLocks noChangeShapeType="1"/>
          </p:cNvSpPr>
          <p:nvPr/>
        </p:nvSpPr>
        <p:spPr bwMode="auto">
          <a:xfrm>
            <a:off x="6972300" y="1828800"/>
            <a:ext cx="457200" cy="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0" name="Line 20"/>
          <p:cNvSpPr>
            <a:spLocks noChangeShapeType="1"/>
          </p:cNvSpPr>
          <p:nvPr/>
        </p:nvSpPr>
        <p:spPr bwMode="auto">
          <a:xfrm>
            <a:off x="4457700" y="1828800"/>
            <a:ext cx="457200" cy="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1" name="Line 21"/>
          <p:cNvSpPr>
            <a:spLocks noChangeShapeType="1"/>
          </p:cNvSpPr>
          <p:nvPr/>
        </p:nvSpPr>
        <p:spPr bwMode="auto">
          <a:xfrm>
            <a:off x="914400" y="22447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2" name="Line 22"/>
          <p:cNvSpPr>
            <a:spLocks noChangeShapeType="1"/>
          </p:cNvSpPr>
          <p:nvPr/>
        </p:nvSpPr>
        <p:spPr bwMode="auto">
          <a:xfrm>
            <a:off x="8429625" y="22447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3" name="Line 23"/>
          <p:cNvSpPr>
            <a:spLocks noChangeShapeType="1"/>
          </p:cNvSpPr>
          <p:nvPr/>
        </p:nvSpPr>
        <p:spPr bwMode="auto">
          <a:xfrm>
            <a:off x="5980113" y="22447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4" name="Line 24"/>
          <p:cNvSpPr>
            <a:spLocks noChangeShapeType="1"/>
          </p:cNvSpPr>
          <p:nvPr/>
        </p:nvSpPr>
        <p:spPr bwMode="auto">
          <a:xfrm>
            <a:off x="3335338" y="22447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5" name="Line 25"/>
          <p:cNvSpPr>
            <a:spLocks noChangeShapeType="1"/>
          </p:cNvSpPr>
          <p:nvPr/>
        </p:nvSpPr>
        <p:spPr bwMode="auto">
          <a:xfrm>
            <a:off x="914400" y="40735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6" name="Line 26"/>
          <p:cNvSpPr>
            <a:spLocks noChangeShapeType="1"/>
          </p:cNvSpPr>
          <p:nvPr/>
        </p:nvSpPr>
        <p:spPr bwMode="auto">
          <a:xfrm>
            <a:off x="8469313" y="40735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7" name="Line 27"/>
          <p:cNvSpPr>
            <a:spLocks noChangeShapeType="1"/>
          </p:cNvSpPr>
          <p:nvPr/>
        </p:nvSpPr>
        <p:spPr bwMode="auto">
          <a:xfrm>
            <a:off x="5967413" y="40735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8" name="Line 28"/>
          <p:cNvSpPr>
            <a:spLocks noChangeShapeType="1"/>
          </p:cNvSpPr>
          <p:nvPr/>
        </p:nvSpPr>
        <p:spPr bwMode="auto">
          <a:xfrm>
            <a:off x="3349625" y="40735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9" name="Line 29"/>
          <p:cNvSpPr>
            <a:spLocks noChangeShapeType="1"/>
          </p:cNvSpPr>
          <p:nvPr/>
        </p:nvSpPr>
        <p:spPr bwMode="auto">
          <a:xfrm>
            <a:off x="914400" y="54451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10" name="Line 30"/>
          <p:cNvSpPr>
            <a:spLocks noChangeShapeType="1"/>
          </p:cNvSpPr>
          <p:nvPr/>
        </p:nvSpPr>
        <p:spPr bwMode="auto">
          <a:xfrm>
            <a:off x="8482013" y="54451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11" name="Line 31"/>
          <p:cNvSpPr>
            <a:spLocks noChangeShapeType="1"/>
          </p:cNvSpPr>
          <p:nvPr/>
        </p:nvSpPr>
        <p:spPr bwMode="auto">
          <a:xfrm>
            <a:off x="5927725" y="54451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12" name="Line 32"/>
          <p:cNvSpPr>
            <a:spLocks noChangeShapeType="1"/>
          </p:cNvSpPr>
          <p:nvPr/>
        </p:nvSpPr>
        <p:spPr bwMode="auto">
          <a:xfrm>
            <a:off x="3362325" y="54451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56354" name="Slide Number Placeholder 33"/>
          <p:cNvSpPr>
            <a:spLocks noGrp="1"/>
          </p:cNvSpPr>
          <p:nvPr>
            <p:ph type="sldNum" sz="quarter" idx="12"/>
          </p:nvPr>
        </p:nvSpPr>
        <p:spPr bwMode="auto">
          <a:noFill/>
          <a:ln>
            <a:miter lim="800000"/>
            <a:headEnd/>
            <a:tailEnd/>
          </a:ln>
        </p:spPr>
        <p:txBody>
          <a:bodyPr/>
          <a:lstStyle/>
          <a:p>
            <a:pPr>
              <a:lnSpc>
                <a:spcPct val="80000"/>
              </a:lnSpc>
            </a:pPr>
            <a:fld id="{85C9DA1E-D06E-4F19-B665-90BB0F766B47}" type="slidenum">
              <a:rPr lang="en-US" sz="1200" smtClean="0">
                <a:ea typeface="ＭＳ Ｐゴシック"/>
                <a:cs typeface="ＭＳ Ｐゴシック"/>
              </a:rPr>
              <a:pPr>
                <a:lnSpc>
                  <a:spcPct val="80000"/>
                </a:lnSpc>
              </a:pPr>
              <a:t>47</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612775" y="228600"/>
            <a:ext cx="8153400" cy="990600"/>
          </a:xfrm>
        </p:spPr>
        <p:txBody>
          <a:bodyPr/>
          <a:lstStyle/>
          <a:p>
            <a:pPr eaLnBrk="1" hangingPunct="1"/>
            <a:r>
              <a:rPr lang="en-US" smtClean="0">
                <a:ea typeface="ＭＳ Ｐゴシック"/>
              </a:rPr>
              <a:t>Goals</a:t>
            </a:r>
          </a:p>
        </p:txBody>
      </p:sp>
      <p:sp>
        <p:nvSpPr>
          <p:cNvPr id="57347" name="Content Placeholder 2"/>
          <p:cNvSpPr>
            <a:spLocks noGrp="1"/>
          </p:cNvSpPr>
          <p:nvPr>
            <p:ph sz="quarter" idx="1"/>
          </p:nvPr>
        </p:nvSpPr>
        <p:spPr>
          <a:xfrm>
            <a:off x="612775" y="1600200"/>
            <a:ext cx="8153400" cy="4495800"/>
          </a:xfrm>
        </p:spPr>
        <p:txBody>
          <a:bodyPr/>
          <a:lstStyle/>
          <a:p>
            <a:pPr marL="319088" lvl="1" indent="-319088" eaLnBrk="1" hangingPunct="1">
              <a:spcBef>
                <a:spcPts val="700"/>
              </a:spcBef>
              <a:buClr>
                <a:schemeClr val="accent2"/>
              </a:buClr>
              <a:buSzPct val="60000"/>
              <a:buFont typeface="Wingdings" pitchFamily="2" charset="2"/>
              <a:buChar char=""/>
            </a:pPr>
            <a:r>
              <a:rPr lang="en-US" sz="3200" smtClean="0">
                <a:ea typeface="ＭＳ Ｐゴシック"/>
              </a:rPr>
              <a:t>How will we mark our progress?</a:t>
            </a:r>
          </a:p>
          <a:p>
            <a:pPr marL="319088" lvl="1" indent="-319088" eaLnBrk="1" hangingPunct="1">
              <a:spcBef>
                <a:spcPts val="700"/>
              </a:spcBef>
              <a:buClr>
                <a:schemeClr val="accent2"/>
              </a:buClr>
              <a:buSzPct val="60000"/>
              <a:buFont typeface="Wingdings" pitchFamily="2" charset="2"/>
              <a:buChar char=""/>
            </a:pPr>
            <a:r>
              <a:rPr lang="en-US" sz="3200" smtClean="0">
                <a:ea typeface="ＭＳ Ｐゴシック"/>
              </a:rPr>
              <a:t>Targets and timelines</a:t>
            </a:r>
          </a:p>
          <a:p>
            <a:pPr marL="319088" lvl="1" indent="-319088" eaLnBrk="1" hangingPunct="1">
              <a:spcBef>
                <a:spcPts val="700"/>
              </a:spcBef>
              <a:buClr>
                <a:schemeClr val="accent2"/>
              </a:buClr>
              <a:buSzPct val="60000"/>
              <a:buFont typeface="Wingdings" pitchFamily="2" charset="2"/>
              <a:buChar char=""/>
            </a:pPr>
            <a:r>
              <a:rPr lang="en-US" sz="3200" smtClean="0">
                <a:ea typeface="ＭＳ Ｐゴシック"/>
              </a:rPr>
              <a:t>Establish priorities</a:t>
            </a:r>
          </a:p>
          <a:p>
            <a:pPr eaLnBrk="1" hangingPunct="1"/>
            <a:endParaRPr lang="en-US" smtClean="0">
              <a:ea typeface="ＭＳ Ｐゴシック"/>
            </a:endParaRPr>
          </a:p>
        </p:txBody>
      </p:sp>
      <p:pic>
        <p:nvPicPr>
          <p:cNvPr id="57348" name="Picture 3" descr="pillar.gif"/>
          <p:cNvPicPr>
            <a:picLocks noChangeAspect="1"/>
          </p:cNvPicPr>
          <p:nvPr/>
        </p:nvPicPr>
        <p:blipFill>
          <a:blip r:embed="rId3"/>
          <a:srcRect/>
          <a:stretch>
            <a:fillRect/>
          </a:stretch>
        </p:blipFill>
        <p:spPr bwMode="auto">
          <a:xfrm>
            <a:off x="3663950" y="3776663"/>
            <a:ext cx="1546225" cy="2319337"/>
          </a:xfrm>
          <a:prstGeom prst="rect">
            <a:avLst/>
          </a:prstGeom>
          <a:noFill/>
          <a:ln w="9525">
            <a:noFill/>
            <a:miter lim="800000"/>
            <a:headEnd/>
            <a:tailEnd/>
          </a:ln>
        </p:spPr>
      </p:pic>
      <p:sp>
        <p:nvSpPr>
          <p:cNvPr id="57349" name="TextBox 4"/>
          <p:cNvSpPr txBox="1">
            <a:spLocks noChangeArrowheads="1"/>
          </p:cNvSpPr>
          <p:nvPr/>
        </p:nvSpPr>
        <p:spPr bwMode="auto">
          <a:xfrm>
            <a:off x="4006850" y="3725863"/>
            <a:ext cx="1101725" cy="368300"/>
          </a:xfrm>
          <a:prstGeom prst="rect">
            <a:avLst/>
          </a:prstGeom>
          <a:noFill/>
          <a:ln w="9525">
            <a:noFill/>
            <a:miter lim="800000"/>
            <a:headEnd/>
            <a:tailEnd/>
          </a:ln>
        </p:spPr>
        <p:txBody>
          <a:bodyPr>
            <a:spAutoFit/>
          </a:bodyPr>
          <a:lstStyle/>
          <a:p>
            <a:r>
              <a:rPr lang="en-US"/>
              <a:t>GOALS</a:t>
            </a:r>
          </a:p>
        </p:txBody>
      </p:sp>
      <p:sp>
        <p:nvSpPr>
          <p:cNvPr id="57350" name="Slide Number Placeholder 5"/>
          <p:cNvSpPr>
            <a:spLocks noGrp="1"/>
          </p:cNvSpPr>
          <p:nvPr>
            <p:ph type="sldNum" sz="quarter" idx="12"/>
          </p:nvPr>
        </p:nvSpPr>
        <p:spPr bwMode="auto">
          <a:noFill/>
          <a:ln>
            <a:miter lim="800000"/>
            <a:headEnd/>
            <a:tailEnd/>
          </a:ln>
        </p:spPr>
        <p:txBody>
          <a:bodyPr/>
          <a:lstStyle/>
          <a:p>
            <a:pPr>
              <a:lnSpc>
                <a:spcPct val="80000"/>
              </a:lnSpc>
            </a:pPr>
            <a:fld id="{8E9C002D-54F9-48CB-8ACC-7419224A6D67}" type="slidenum">
              <a:rPr lang="en-US" sz="1200" smtClean="0">
                <a:ea typeface="ＭＳ Ｐゴシック"/>
                <a:cs typeface="ＭＳ Ｐゴシック"/>
              </a:rPr>
              <a:pPr>
                <a:lnSpc>
                  <a:spcPct val="80000"/>
                </a:lnSpc>
              </a:pPr>
              <a:t>48</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a:bodyPr>
          <a:lstStyle/>
          <a:p>
            <a:pPr eaLnBrk="1" fontAlgn="auto" hangingPunct="1">
              <a:spcAft>
                <a:spcPts val="0"/>
              </a:spcAft>
              <a:defRPr/>
            </a:pPr>
            <a:r>
              <a:rPr lang="en-US" dirty="0" smtClean="0">
                <a:ea typeface="+mj-ea"/>
                <a:cs typeface="+mj-cs"/>
              </a:rPr>
              <a:t>What are </a:t>
            </a:r>
            <a:r>
              <a:rPr lang="en-US" dirty="0" smtClean="0">
                <a:solidFill>
                  <a:schemeClr val="accent6"/>
                </a:solidFill>
                <a:latin typeface="Cooper Black" pitchFamily="18" charset="0"/>
                <a:ea typeface="+mj-ea"/>
                <a:cs typeface="+mj-cs"/>
              </a:rPr>
              <a:t>SMART</a:t>
            </a:r>
            <a:r>
              <a:rPr lang="en-US" dirty="0" smtClean="0">
                <a:ea typeface="+mj-ea"/>
                <a:cs typeface="+mj-cs"/>
              </a:rPr>
              <a:t> Goals?</a:t>
            </a:r>
            <a:endParaRPr lang="en-US" dirty="0">
              <a:ea typeface="+mj-ea"/>
              <a:cs typeface="+mj-cs"/>
            </a:endParaRPr>
          </a:p>
        </p:txBody>
      </p:sp>
      <p:sp>
        <p:nvSpPr>
          <p:cNvPr id="3" name="Content Placeholder 2"/>
          <p:cNvSpPr>
            <a:spLocks noGrp="1"/>
          </p:cNvSpPr>
          <p:nvPr>
            <p:ph sz="quarter" idx="1"/>
          </p:nvPr>
        </p:nvSpPr>
        <p:spPr>
          <a:xfrm>
            <a:off x="612775" y="1600200"/>
            <a:ext cx="8153400" cy="4495800"/>
          </a:xfrm>
        </p:spPr>
        <p:txBody>
          <a:bodyPr>
            <a:normAutofit/>
          </a:bodyPr>
          <a:lstStyle/>
          <a:p>
            <a:pPr marL="320040" indent="-320040" eaLnBrk="1" fontAlgn="auto" hangingPunct="1">
              <a:spcAft>
                <a:spcPts val="0"/>
              </a:spcAft>
              <a:buFont typeface="Wingdings"/>
              <a:buNone/>
              <a:defRPr/>
            </a:pPr>
            <a:r>
              <a:rPr lang="en-US" sz="4000" dirty="0" smtClean="0">
                <a:solidFill>
                  <a:schemeClr val="accent6"/>
                </a:solidFill>
                <a:latin typeface="Cooper Black" pitchFamily="18" charset="0"/>
                <a:ea typeface="+mn-ea"/>
                <a:cs typeface="+mn-cs"/>
              </a:rPr>
              <a:t>S</a:t>
            </a:r>
            <a:r>
              <a:rPr lang="en-US" sz="3200" dirty="0" smtClean="0">
                <a:ea typeface="+mn-ea"/>
                <a:cs typeface="+mn-cs"/>
              </a:rPr>
              <a:t>trategic and specific</a:t>
            </a:r>
          </a:p>
          <a:p>
            <a:pPr marL="320040" indent="-320040" eaLnBrk="1" fontAlgn="auto" hangingPunct="1">
              <a:spcAft>
                <a:spcPts val="0"/>
              </a:spcAft>
              <a:buFont typeface="Wingdings"/>
              <a:buNone/>
              <a:defRPr/>
            </a:pPr>
            <a:r>
              <a:rPr lang="en-US" sz="4000" dirty="0" smtClean="0">
                <a:solidFill>
                  <a:schemeClr val="accent6"/>
                </a:solidFill>
                <a:latin typeface="Cooper Black" pitchFamily="18" charset="0"/>
                <a:ea typeface="+mn-ea"/>
                <a:cs typeface="+mn-cs"/>
              </a:rPr>
              <a:t>M</a:t>
            </a:r>
            <a:r>
              <a:rPr lang="en-US" sz="3200" dirty="0" smtClean="0">
                <a:ea typeface="+mn-ea"/>
                <a:cs typeface="+mn-cs"/>
              </a:rPr>
              <a:t>easurable</a:t>
            </a:r>
          </a:p>
          <a:p>
            <a:pPr marL="320040" indent="-320040" eaLnBrk="1" fontAlgn="auto" hangingPunct="1">
              <a:spcAft>
                <a:spcPts val="0"/>
              </a:spcAft>
              <a:buFont typeface="Wingdings"/>
              <a:buNone/>
              <a:defRPr/>
            </a:pPr>
            <a:r>
              <a:rPr lang="en-US" sz="4000" dirty="0" smtClean="0">
                <a:solidFill>
                  <a:schemeClr val="accent6"/>
                </a:solidFill>
                <a:latin typeface="Cooper Black" pitchFamily="18" charset="0"/>
                <a:ea typeface="+mn-ea"/>
                <a:cs typeface="+mn-cs"/>
              </a:rPr>
              <a:t>A</a:t>
            </a:r>
            <a:r>
              <a:rPr lang="en-US" sz="3200" dirty="0" smtClean="0">
                <a:ea typeface="+mn-ea"/>
                <a:cs typeface="+mn-cs"/>
              </a:rPr>
              <a:t>ttainable</a:t>
            </a:r>
          </a:p>
          <a:p>
            <a:pPr marL="320040" indent="-320040" eaLnBrk="1" fontAlgn="auto" hangingPunct="1">
              <a:spcAft>
                <a:spcPts val="0"/>
              </a:spcAft>
              <a:buFont typeface="Wingdings"/>
              <a:buNone/>
              <a:defRPr/>
            </a:pPr>
            <a:r>
              <a:rPr lang="en-US" sz="4000" dirty="0" smtClean="0">
                <a:solidFill>
                  <a:schemeClr val="accent6"/>
                </a:solidFill>
                <a:latin typeface="Cooper Black" pitchFamily="18" charset="0"/>
                <a:ea typeface="+mn-ea"/>
                <a:cs typeface="+mn-cs"/>
              </a:rPr>
              <a:t>R</a:t>
            </a:r>
            <a:r>
              <a:rPr lang="en-US" sz="3200" dirty="0" smtClean="0">
                <a:ea typeface="+mn-ea"/>
                <a:cs typeface="+mn-cs"/>
              </a:rPr>
              <a:t>esults-oriented</a:t>
            </a:r>
          </a:p>
          <a:p>
            <a:pPr marL="320040" indent="-320040" eaLnBrk="1" fontAlgn="auto" hangingPunct="1">
              <a:spcAft>
                <a:spcPts val="0"/>
              </a:spcAft>
              <a:buFont typeface="Wingdings"/>
              <a:buNone/>
              <a:defRPr/>
            </a:pPr>
            <a:r>
              <a:rPr lang="en-US" sz="4000" dirty="0" smtClean="0">
                <a:solidFill>
                  <a:schemeClr val="accent6"/>
                </a:solidFill>
                <a:latin typeface="Cooper Black" pitchFamily="18" charset="0"/>
                <a:ea typeface="+mn-ea"/>
                <a:cs typeface="+mn-cs"/>
              </a:rPr>
              <a:t>T</a:t>
            </a:r>
            <a:r>
              <a:rPr lang="en-US" sz="3200" dirty="0" smtClean="0">
                <a:ea typeface="+mn-ea"/>
                <a:cs typeface="+mn-cs"/>
              </a:rPr>
              <a:t>ime-bound</a:t>
            </a:r>
          </a:p>
          <a:p>
            <a:pPr marL="320040" indent="-320040" eaLnBrk="1" fontAlgn="auto" hangingPunct="1">
              <a:spcAft>
                <a:spcPts val="0"/>
              </a:spcAft>
              <a:buFont typeface="Wingdings"/>
              <a:buChar char=""/>
              <a:defRPr/>
            </a:pPr>
            <a:endParaRPr lang="en-US" dirty="0">
              <a:ea typeface="+mn-ea"/>
              <a:cs typeface="+mn-cs"/>
            </a:endParaRPr>
          </a:p>
        </p:txBody>
      </p:sp>
      <p:sp>
        <p:nvSpPr>
          <p:cNvPr id="58372" name="Slide Number Placeholder 3"/>
          <p:cNvSpPr>
            <a:spLocks noGrp="1"/>
          </p:cNvSpPr>
          <p:nvPr>
            <p:ph type="sldNum" sz="quarter" idx="12"/>
          </p:nvPr>
        </p:nvSpPr>
        <p:spPr bwMode="auto">
          <a:noFill/>
          <a:ln>
            <a:miter lim="800000"/>
            <a:headEnd/>
            <a:tailEnd/>
          </a:ln>
        </p:spPr>
        <p:txBody>
          <a:bodyPr/>
          <a:lstStyle/>
          <a:p>
            <a:pPr>
              <a:lnSpc>
                <a:spcPct val="80000"/>
              </a:lnSpc>
            </a:pPr>
            <a:fld id="{CD207211-4AEF-4751-8E65-8A2C530C49FB}" type="slidenum">
              <a:rPr lang="en-US" sz="1200" smtClean="0">
                <a:ea typeface="ＭＳ Ｐゴシック"/>
                <a:cs typeface="ＭＳ Ｐゴシック"/>
              </a:rPr>
              <a:pPr>
                <a:lnSpc>
                  <a:spcPct val="80000"/>
                </a:lnSpc>
              </a:pPr>
              <a:t>49</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p:cNvSpPr>
            <a:spLocks noGrp="1"/>
          </p:cNvSpPr>
          <p:nvPr>
            <p:ph sz="quarter" idx="1"/>
          </p:nvPr>
        </p:nvSpPr>
        <p:spPr>
          <a:xfrm>
            <a:off x="612775" y="1600200"/>
            <a:ext cx="8153400" cy="4495800"/>
          </a:xfrm>
        </p:spPr>
        <p:txBody>
          <a:bodyPr/>
          <a:lstStyle/>
          <a:p>
            <a:pPr algn="ctr" eaLnBrk="1" hangingPunct="1">
              <a:buFont typeface="Wingdings" pitchFamily="2" charset="2"/>
              <a:buNone/>
            </a:pPr>
            <a:r>
              <a:rPr lang="en-US" sz="4800" i="1" smtClean="0">
                <a:ea typeface="ＭＳ Ｐゴシック"/>
              </a:rPr>
              <a:t>It is our mission to ensure all our students acquire the knowledge and skills essential to achieving their full potential and becoming productive citizens</a:t>
            </a:r>
            <a:r>
              <a:rPr lang="en-US" smtClean="0">
                <a:ea typeface="ＭＳ Ｐゴシック"/>
              </a:rPr>
              <a:t>.</a:t>
            </a:r>
          </a:p>
        </p:txBody>
      </p:sp>
      <p:sp>
        <p:nvSpPr>
          <p:cNvPr id="13315" name="Slide Number Placeholder 3"/>
          <p:cNvSpPr>
            <a:spLocks noGrp="1"/>
          </p:cNvSpPr>
          <p:nvPr>
            <p:ph type="sldNum" sz="quarter" idx="12"/>
          </p:nvPr>
        </p:nvSpPr>
        <p:spPr bwMode="auto">
          <a:noFill/>
          <a:ln>
            <a:miter lim="800000"/>
            <a:headEnd/>
            <a:tailEnd/>
          </a:ln>
        </p:spPr>
        <p:txBody>
          <a:bodyPr/>
          <a:lstStyle/>
          <a:p>
            <a:pPr>
              <a:lnSpc>
                <a:spcPct val="80000"/>
              </a:lnSpc>
            </a:pPr>
            <a:fld id="{82F98C0A-EFBC-4C41-9F0E-E694F6C8A440}" type="slidenum">
              <a:rPr lang="en-US" sz="1200" smtClean="0">
                <a:ea typeface="ＭＳ Ｐゴシック"/>
                <a:cs typeface="ＭＳ Ｐゴシック"/>
              </a:rPr>
              <a:pPr>
                <a:lnSpc>
                  <a:spcPct val="80000"/>
                </a:lnSpc>
              </a:pPr>
              <a:t>5</a:t>
            </a:fld>
            <a:endParaRPr lang="en-US" sz="1200" smtClean="0">
              <a:ea typeface="ＭＳ Ｐゴシック"/>
              <a:cs typeface="ＭＳ Ｐゴシック"/>
            </a:endParaRPr>
          </a:p>
        </p:txBody>
      </p:sp>
      <p:pic>
        <p:nvPicPr>
          <p:cNvPr id="13316" name="Picture 4" descr="MCPS_LOGO_FINAL copy.jpg"/>
          <p:cNvPicPr>
            <a:picLocks noChangeAspect="1" noChangeArrowheads="1"/>
          </p:cNvPicPr>
          <p:nvPr/>
        </p:nvPicPr>
        <p:blipFill>
          <a:blip r:embed="rId3"/>
          <a:srcRect/>
          <a:stretch>
            <a:fillRect/>
          </a:stretch>
        </p:blipFill>
        <p:spPr bwMode="auto">
          <a:xfrm>
            <a:off x="7373938" y="5457825"/>
            <a:ext cx="1101725" cy="936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612775" y="228600"/>
            <a:ext cx="8153400" cy="990600"/>
          </a:xfrm>
        </p:spPr>
        <p:txBody>
          <a:bodyPr/>
          <a:lstStyle/>
          <a:p>
            <a:pPr eaLnBrk="1" hangingPunct="1"/>
            <a:r>
              <a:rPr lang="en-US" smtClean="0">
                <a:ea typeface="ＭＳ Ｐゴシック"/>
              </a:rPr>
              <a:t>SMART Examples</a:t>
            </a:r>
          </a:p>
        </p:txBody>
      </p:sp>
      <p:sp>
        <p:nvSpPr>
          <p:cNvPr id="3" name="Content Placeholder 2"/>
          <p:cNvSpPr>
            <a:spLocks noGrp="1"/>
          </p:cNvSpPr>
          <p:nvPr>
            <p:ph sz="quarter" idx="1"/>
          </p:nvPr>
        </p:nvSpPr>
        <p:spPr>
          <a:xfrm>
            <a:off x="612775" y="1600200"/>
            <a:ext cx="8153400" cy="1574800"/>
          </a:xfrm>
        </p:spPr>
        <p:txBody>
          <a:bodyPr/>
          <a:lstStyle/>
          <a:p>
            <a:pPr eaLnBrk="1" hangingPunct="1"/>
            <a:r>
              <a:rPr lang="en-US" smtClean="0">
                <a:ea typeface="ＭＳ Ｐゴシック"/>
              </a:rPr>
              <a:t>Students who have attended District 54 schools for one year will read at grade level upon entering third grade.</a:t>
            </a:r>
          </a:p>
          <a:p>
            <a:pPr eaLnBrk="1" hangingPunct="1"/>
            <a:endParaRPr lang="en-US" smtClean="0">
              <a:ea typeface="ＭＳ Ｐゴシック"/>
            </a:endParaRPr>
          </a:p>
        </p:txBody>
      </p:sp>
      <p:sp>
        <p:nvSpPr>
          <p:cNvPr id="5" name="Content Placeholder 2"/>
          <p:cNvSpPr txBox="1">
            <a:spLocks/>
          </p:cNvSpPr>
          <p:nvPr/>
        </p:nvSpPr>
        <p:spPr bwMode="auto">
          <a:xfrm>
            <a:off x="612775" y="3022600"/>
            <a:ext cx="8153400" cy="1676400"/>
          </a:xfrm>
          <a:prstGeom prst="rect">
            <a:avLst/>
          </a:prstGeom>
          <a:noFill/>
          <a:ln w="9525">
            <a:noFill/>
            <a:miter lim="800000"/>
            <a:headEnd/>
            <a:tailEnd/>
          </a:ln>
        </p:spPr>
        <p:txBody>
          <a:bodyPr/>
          <a:lstStyle/>
          <a:p>
            <a:pPr marL="319088" indent="-319088" defTabSz="914400">
              <a:spcBef>
                <a:spcPts val="700"/>
              </a:spcBef>
              <a:buClr>
                <a:schemeClr val="accent2"/>
              </a:buClr>
              <a:buSzPct val="60000"/>
              <a:buFont typeface="Wingdings" pitchFamily="2" charset="2"/>
              <a:buChar char=""/>
            </a:pPr>
            <a:r>
              <a:rPr lang="en-US" sz="2900"/>
              <a:t>At least 90% percent of all students will meet or exceed standards in reading and math as measured by both district and state assessments.</a:t>
            </a:r>
          </a:p>
          <a:p>
            <a:pPr marL="319088" indent="-319088" defTabSz="914400">
              <a:spcBef>
                <a:spcPts val="700"/>
              </a:spcBef>
              <a:buClr>
                <a:schemeClr val="accent2"/>
              </a:buClr>
              <a:buSzPct val="60000"/>
            </a:pPr>
            <a:endParaRPr lang="en-US" sz="2900"/>
          </a:p>
        </p:txBody>
      </p:sp>
      <p:sp>
        <p:nvSpPr>
          <p:cNvPr id="6" name="Content Placeholder 2"/>
          <p:cNvSpPr txBox="1">
            <a:spLocks/>
          </p:cNvSpPr>
          <p:nvPr/>
        </p:nvSpPr>
        <p:spPr bwMode="auto">
          <a:xfrm>
            <a:off x="612775" y="4368800"/>
            <a:ext cx="8153400" cy="2400300"/>
          </a:xfrm>
          <a:prstGeom prst="rect">
            <a:avLst/>
          </a:prstGeom>
          <a:noFill/>
          <a:ln w="9525">
            <a:noFill/>
            <a:miter lim="800000"/>
            <a:headEnd/>
            <a:tailEnd/>
          </a:ln>
        </p:spPr>
        <p:txBody>
          <a:bodyPr/>
          <a:lstStyle/>
          <a:p>
            <a:pPr marL="319088" indent="-319088" defTabSz="914400">
              <a:spcBef>
                <a:spcPts val="700"/>
              </a:spcBef>
              <a:buClr>
                <a:schemeClr val="accent2"/>
              </a:buClr>
              <a:buSzPct val="60000"/>
              <a:buFont typeface="Wingdings" pitchFamily="2" charset="2"/>
              <a:buChar char=""/>
            </a:pPr>
            <a:r>
              <a:rPr lang="en-US" sz="2900"/>
              <a:t>During the 2008-09 school year, non-proficient students will improve their vocabulary skills by 5% each trimester as measured by an increase in the ITBS vocabulary assessment. </a:t>
            </a:r>
          </a:p>
          <a:p>
            <a:pPr marL="319088" indent="-319088" defTabSz="914400">
              <a:spcBef>
                <a:spcPts val="700"/>
              </a:spcBef>
              <a:buClr>
                <a:schemeClr val="accent2"/>
              </a:buClr>
              <a:buSzPct val="60000"/>
              <a:buFont typeface="Wingdings" pitchFamily="2" charset="2"/>
              <a:buChar char=""/>
            </a:pPr>
            <a:endParaRPr lang="en-US" sz="2900"/>
          </a:p>
        </p:txBody>
      </p:sp>
      <p:sp>
        <p:nvSpPr>
          <p:cNvPr id="59398" name="Slide Number Placeholder 6"/>
          <p:cNvSpPr>
            <a:spLocks noGrp="1"/>
          </p:cNvSpPr>
          <p:nvPr>
            <p:ph type="sldNum" sz="quarter" idx="12"/>
          </p:nvPr>
        </p:nvSpPr>
        <p:spPr bwMode="auto">
          <a:noFill/>
          <a:ln>
            <a:miter lim="800000"/>
            <a:headEnd/>
            <a:tailEnd/>
          </a:ln>
        </p:spPr>
        <p:txBody>
          <a:bodyPr/>
          <a:lstStyle/>
          <a:p>
            <a:pPr>
              <a:lnSpc>
                <a:spcPct val="80000"/>
              </a:lnSpc>
            </a:pPr>
            <a:fld id="{2444BC4A-CB2C-43F0-8383-79D5ED70BE6A}" type="slidenum">
              <a:rPr lang="en-US" sz="1200" smtClean="0">
                <a:ea typeface="ＭＳ Ｐゴシック"/>
                <a:cs typeface="ＭＳ Ｐゴシック"/>
              </a:rPr>
              <a:pPr>
                <a:lnSpc>
                  <a:spcPct val="80000"/>
                </a:lnSpc>
              </a:pPr>
              <a:t>50</a:t>
            </a:fld>
            <a:endParaRPr lang="en-US" sz="1200" smtClean="0">
              <a:ea typeface="ＭＳ Ｐゴシック"/>
              <a:cs typeface="ＭＳ Ｐゴシック"/>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612775" y="228600"/>
            <a:ext cx="8153400" cy="990600"/>
          </a:xfrm>
        </p:spPr>
        <p:txBody>
          <a:bodyPr/>
          <a:lstStyle/>
          <a:p>
            <a:pPr eaLnBrk="1" hangingPunct="1"/>
            <a:r>
              <a:rPr lang="en-US" smtClean="0">
                <a:ea typeface="ＭＳ Ｐゴシック"/>
              </a:rPr>
              <a:t>SMART Goals</a:t>
            </a:r>
          </a:p>
        </p:txBody>
      </p:sp>
      <p:sp>
        <p:nvSpPr>
          <p:cNvPr id="60419" name="Content Placeholder 2"/>
          <p:cNvSpPr>
            <a:spLocks noGrp="1"/>
          </p:cNvSpPr>
          <p:nvPr>
            <p:ph sz="quarter" idx="1"/>
          </p:nvPr>
        </p:nvSpPr>
        <p:spPr>
          <a:xfrm>
            <a:off x="612775" y="1600200"/>
            <a:ext cx="8153400" cy="4495800"/>
          </a:xfrm>
        </p:spPr>
        <p:txBody>
          <a:bodyPr/>
          <a:lstStyle/>
          <a:p>
            <a:pPr eaLnBrk="1" hangingPunct="1"/>
            <a:r>
              <a:rPr lang="en-US" smtClean="0">
                <a:ea typeface="ＭＳ Ｐゴシック"/>
              </a:rPr>
              <a:t>Things to remember when writing SMART Goals</a:t>
            </a:r>
          </a:p>
          <a:p>
            <a:pPr lvl="1" eaLnBrk="1" hangingPunct="1"/>
            <a:r>
              <a:rPr lang="en-US" smtClean="0">
                <a:ea typeface="ＭＳ Ｐゴシック"/>
              </a:rPr>
              <a:t>Goals should be consistent with mission, vision, and collective commitments</a:t>
            </a:r>
          </a:p>
          <a:p>
            <a:pPr lvl="1" eaLnBrk="1" hangingPunct="1"/>
            <a:r>
              <a:rPr lang="en-US" smtClean="0">
                <a:ea typeface="ＭＳ Ｐゴシック"/>
              </a:rPr>
              <a:t>Goals should meet SMART Goals criteria, if not rewrite</a:t>
            </a:r>
          </a:p>
          <a:p>
            <a:pPr lvl="1" eaLnBrk="1" hangingPunct="1"/>
            <a:r>
              <a:rPr lang="en-US" smtClean="0">
                <a:ea typeface="ＭＳ Ｐゴシック"/>
              </a:rPr>
              <a:t>School SMART Goals can be written with </a:t>
            </a:r>
          </a:p>
          <a:p>
            <a:pPr lvl="2" eaLnBrk="1" hangingPunct="1"/>
            <a:r>
              <a:rPr lang="en-US" smtClean="0">
                <a:ea typeface="ＭＳ Ｐゴシック"/>
              </a:rPr>
              <a:t>whole staff</a:t>
            </a:r>
          </a:p>
          <a:p>
            <a:pPr lvl="2" eaLnBrk="1" hangingPunct="1"/>
            <a:r>
              <a:rPr lang="en-US" smtClean="0">
                <a:ea typeface="ＭＳ Ｐゴシック"/>
              </a:rPr>
              <a:t>leadership team with staff approval</a:t>
            </a:r>
          </a:p>
          <a:p>
            <a:pPr eaLnBrk="1" hangingPunct="1"/>
            <a:r>
              <a:rPr lang="en-US" smtClean="0">
                <a:ea typeface="ＭＳ Ｐゴシック"/>
              </a:rPr>
              <a:t>Templates are available online at </a:t>
            </a:r>
            <a:r>
              <a:rPr lang="en-US" smtClean="0">
                <a:solidFill>
                  <a:srgbClr val="0000FF"/>
                </a:solidFill>
                <a:ea typeface="ＭＳ Ｐゴシック"/>
                <a:hlinkClick r:id="rId3"/>
              </a:rPr>
              <a:t>http://www.allthingsplc.info/</a:t>
            </a:r>
            <a:endParaRPr lang="en-US" smtClean="0">
              <a:solidFill>
                <a:srgbClr val="0000FF"/>
              </a:solidFill>
              <a:ea typeface="ＭＳ Ｐゴシック"/>
            </a:endParaRPr>
          </a:p>
          <a:p>
            <a:pPr eaLnBrk="1" hangingPunct="1"/>
            <a:endParaRPr lang="en-US" smtClean="0">
              <a:ea typeface="ＭＳ Ｐゴシック"/>
            </a:endParaRPr>
          </a:p>
        </p:txBody>
      </p:sp>
      <p:sp>
        <p:nvSpPr>
          <p:cNvPr id="60420" name="Slide Number Placeholder 3"/>
          <p:cNvSpPr>
            <a:spLocks noGrp="1"/>
          </p:cNvSpPr>
          <p:nvPr>
            <p:ph type="sldNum" sz="quarter" idx="12"/>
          </p:nvPr>
        </p:nvSpPr>
        <p:spPr bwMode="auto">
          <a:noFill/>
          <a:ln>
            <a:miter lim="800000"/>
            <a:headEnd/>
            <a:tailEnd/>
          </a:ln>
        </p:spPr>
        <p:txBody>
          <a:bodyPr/>
          <a:lstStyle/>
          <a:p>
            <a:pPr>
              <a:lnSpc>
                <a:spcPct val="80000"/>
              </a:lnSpc>
            </a:pPr>
            <a:fld id="{0C2B89EE-2B2D-496A-B48D-8BFBD27FEE07}" type="slidenum">
              <a:rPr lang="en-US" sz="1200" smtClean="0">
                <a:ea typeface="ＭＳ Ｐゴシック"/>
                <a:cs typeface="ＭＳ Ｐゴシック"/>
              </a:rPr>
              <a:pPr>
                <a:lnSpc>
                  <a:spcPct val="80000"/>
                </a:lnSpc>
              </a:pPr>
              <a:t>51</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612775" y="228600"/>
            <a:ext cx="8153400" cy="990600"/>
          </a:xfrm>
        </p:spPr>
        <p:txBody>
          <a:bodyPr/>
          <a:lstStyle/>
          <a:p>
            <a:pPr eaLnBrk="1" hangingPunct="1"/>
            <a:r>
              <a:rPr lang="en-US" smtClean="0">
                <a:ea typeface="ＭＳ Ｐゴシック"/>
              </a:rPr>
              <a:t>Four Pillars- Foundation of a PLC</a:t>
            </a:r>
          </a:p>
        </p:txBody>
      </p:sp>
      <p:sp>
        <p:nvSpPr>
          <p:cNvPr id="61443" name="Content Placeholder 2"/>
          <p:cNvSpPr>
            <a:spLocks noGrp="1"/>
          </p:cNvSpPr>
          <p:nvPr>
            <p:ph sz="quarter" idx="1"/>
          </p:nvPr>
        </p:nvSpPr>
        <p:spPr>
          <a:xfrm>
            <a:off x="612775" y="1600200"/>
            <a:ext cx="8153400" cy="4495800"/>
          </a:xfrm>
        </p:spPr>
        <p:txBody>
          <a:bodyPr/>
          <a:lstStyle/>
          <a:p>
            <a:pPr eaLnBrk="1" hangingPunct="1"/>
            <a:r>
              <a:rPr lang="en-US" smtClean="0">
                <a:ea typeface="ＭＳ Ｐゴシック"/>
              </a:rPr>
              <a:t>Please put your materials away and sort the cards into the Four Pillars</a:t>
            </a:r>
          </a:p>
          <a:p>
            <a:pPr eaLnBrk="1" hangingPunct="1"/>
            <a:r>
              <a:rPr lang="en-US" smtClean="0">
                <a:ea typeface="ＭＳ Ｐゴシック"/>
              </a:rPr>
              <a:t>Each column should have 5 cards:</a:t>
            </a:r>
          </a:p>
          <a:p>
            <a:pPr lvl="1" eaLnBrk="1" hangingPunct="1"/>
            <a:r>
              <a:rPr lang="en-US" smtClean="0">
                <a:ea typeface="ＭＳ Ｐゴシック"/>
              </a:rPr>
              <a:t>Term</a:t>
            </a:r>
          </a:p>
          <a:p>
            <a:pPr lvl="1" eaLnBrk="1" hangingPunct="1"/>
            <a:r>
              <a:rPr lang="en-US" smtClean="0">
                <a:ea typeface="ＭＳ Ｐゴシック"/>
              </a:rPr>
              <a:t>Definition</a:t>
            </a:r>
          </a:p>
          <a:p>
            <a:pPr lvl="1" eaLnBrk="1" hangingPunct="1"/>
            <a:r>
              <a:rPr lang="en-US" smtClean="0">
                <a:ea typeface="ＭＳ Ｐゴシック"/>
              </a:rPr>
              <a:t>Description</a:t>
            </a:r>
          </a:p>
          <a:p>
            <a:pPr lvl="1" eaLnBrk="1" hangingPunct="1"/>
            <a:r>
              <a:rPr lang="en-US" smtClean="0">
                <a:ea typeface="ＭＳ Ｐゴシック"/>
              </a:rPr>
              <a:t>Guiding Question</a:t>
            </a:r>
          </a:p>
          <a:p>
            <a:pPr lvl="1" eaLnBrk="1" hangingPunct="1"/>
            <a:r>
              <a:rPr lang="en-US" smtClean="0">
                <a:ea typeface="ＭＳ Ｐゴシック"/>
              </a:rPr>
              <a:t>Example </a:t>
            </a:r>
          </a:p>
        </p:txBody>
      </p:sp>
      <p:pic>
        <p:nvPicPr>
          <p:cNvPr id="61444" name="Picture 3"/>
          <p:cNvPicPr>
            <a:picLocks noChangeAspect="1"/>
          </p:cNvPicPr>
          <p:nvPr/>
        </p:nvPicPr>
        <p:blipFill>
          <a:blip r:embed="rId3"/>
          <a:srcRect/>
          <a:stretch>
            <a:fillRect/>
          </a:stretch>
        </p:blipFill>
        <p:spPr bwMode="auto">
          <a:xfrm>
            <a:off x="5203825" y="3768725"/>
            <a:ext cx="2519363" cy="2000250"/>
          </a:xfrm>
          <a:prstGeom prst="rect">
            <a:avLst/>
          </a:prstGeom>
          <a:noFill/>
          <a:ln w="9525">
            <a:noFill/>
            <a:miter lim="800000"/>
            <a:headEnd/>
            <a:tailEnd/>
          </a:ln>
        </p:spPr>
      </p:pic>
      <p:sp>
        <p:nvSpPr>
          <p:cNvPr id="61445" name="TextBox 4"/>
          <p:cNvSpPr txBox="1">
            <a:spLocks noChangeArrowheads="1"/>
          </p:cNvSpPr>
          <p:nvPr/>
        </p:nvSpPr>
        <p:spPr bwMode="auto">
          <a:xfrm rot="593777">
            <a:off x="5603875" y="4697413"/>
            <a:ext cx="1754188" cy="369887"/>
          </a:xfrm>
          <a:prstGeom prst="rect">
            <a:avLst/>
          </a:prstGeom>
          <a:noFill/>
          <a:ln w="9525">
            <a:noFill/>
            <a:miter lim="800000"/>
            <a:headEnd/>
            <a:tailEnd/>
          </a:ln>
        </p:spPr>
        <p:txBody>
          <a:bodyPr>
            <a:spAutoFit/>
          </a:bodyPr>
          <a:lstStyle/>
          <a:p>
            <a:pPr algn="ctr"/>
            <a:r>
              <a:rPr lang="en-US" b="1"/>
              <a:t>MISSION</a:t>
            </a:r>
          </a:p>
        </p:txBody>
      </p:sp>
      <p:sp>
        <p:nvSpPr>
          <p:cNvPr id="61446" name="Slide Number Placeholder 5"/>
          <p:cNvSpPr>
            <a:spLocks noGrp="1"/>
          </p:cNvSpPr>
          <p:nvPr>
            <p:ph type="sldNum" sz="quarter" idx="12"/>
          </p:nvPr>
        </p:nvSpPr>
        <p:spPr bwMode="auto">
          <a:noFill/>
          <a:ln>
            <a:miter lim="800000"/>
            <a:headEnd/>
            <a:tailEnd/>
          </a:ln>
        </p:spPr>
        <p:txBody>
          <a:bodyPr/>
          <a:lstStyle/>
          <a:p>
            <a:pPr>
              <a:lnSpc>
                <a:spcPct val="80000"/>
              </a:lnSpc>
            </a:pPr>
            <a:fld id="{D561E963-1144-4D87-A321-88B0C3D060C9}" type="slidenum">
              <a:rPr lang="en-US" sz="1200" smtClean="0">
                <a:ea typeface="ＭＳ Ｐゴシック"/>
                <a:cs typeface="ＭＳ Ｐゴシック"/>
              </a:rPr>
              <a:pPr>
                <a:lnSpc>
                  <a:spcPct val="80000"/>
                </a:lnSpc>
              </a:pPr>
              <a:t>52</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612775" y="228600"/>
            <a:ext cx="8153400" cy="990600"/>
          </a:xfrm>
        </p:spPr>
        <p:txBody>
          <a:bodyPr/>
          <a:lstStyle/>
          <a:p>
            <a:pPr eaLnBrk="1" hangingPunct="1"/>
            <a:r>
              <a:rPr lang="en-US" smtClean="0">
                <a:ea typeface="ＭＳ Ｐゴシック"/>
              </a:rPr>
              <a:t>Four Pillars- Foundation of a PLC</a:t>
            </a:r>
          </a:p>
        </p:txBody>
      </p:sp>
      <p:sp>
        <p:nvSpPr>
          <p:cNvPr id="62467" name="Text Box 2"/>
          <p:cNvSpPr txBox="1">
            <a:spLocks noChangeArrowheads="1"/>
          </p:cNvSpPr>
          <p:nvPr/>
        </p:nvSpPr>
        <p:spPr bwMode="auto">
          <a:xfrm>
            <a:off x="114300" y="1600200"/>
            <a:ext cx="1479550" cy="525463"/>
          </a:xfrm>
          <a:prstGeom prst="rect">
            <a:avLst/>
          </a:prstGeom>
          <a:no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MISSION</a:t>
            </a:r>
          </a:p>
        </p:txBody>
      </p:sp>
      <p:sp>
        <p:nvSpPr>
          <p:cNvPr id="62468" name="Text Box 3"/>
          <p:cNvSpPr txBox="1">
            <a:spLocks noChangeArrowheads="1"/>
          </p:cNvSpPr>
          <p:nvPr/>
        </p:nvSpPr>
        <p:spPr bwMode="auto">
          <a:xfrm>
            <a:off x="2628900" y="1600200"/>
            <a:ext cx="1414463" cy="525463"/>
          </a:xfrm>
          <a:prstGeom prst="rect">
            <a:avLst/>
          </a:prstGeom>
          <a:no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VISION</a:t>
            </a:r>
          </a:p>
        </p:txBody>
      </p:sp>
      <p:sp>
        <p:nvSpPr>
          <p:cNvPr id="62469" name="Text Box 4"/>
          <p:cNvSpPr txBox="1">
            <a:spLocks noChangeArrowheads="1"/>
          </p:cNvSpPr>
          <p:nvPr/>
        </p:nvSpPr>
        <p:spPr bwMode="auto">
          <a:xfrm>
            <a:off x="5143500" y="1600200"/>
            <a:ext cx="1555750" cy="525463"/>
          </a:xfrm>
          <a:prstGeom prst="rect">
            <a:avLst/>
          </a:prstGeom>
          <a:no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VALUES</a:t>
            </a:r>
          </a:p>
        </p:txBody>
      </p:sp>
      <p:sp>
        <p:nvSpPr>
          <p:cNvPr id="62470" name="Text Box 5"/>
          <p:cNvSpPr txBox="1">
            <a:spLocks noChangeArrowheads="1"/>
          </p:cNvSpPr>
          <p:nvPr/>
        </p:nvSpPr>
        <p:spPr bwMode="auto">
          <a:xfrm>
            <a:off x="7658100" y="1600200"/>
            <a:ext cx="1428750" cy="525463"/>
          </a:xfrm>
          <a:prstGeom prst="rect">
            <a:avLst/>
          </a:prstGeom>
          <a:noFill/>
          <a:ln w="25400">
            <a:solidFill>
              <a:srgbClr val="0000FF"/>
            </a:solidFill>
            <a:miter lim="800000"/>
            <a:headEnd/>
            <a:tailEnd/>
          </a:ln>
        </p:spPr>
        <p:txBody>
          <a:bodyPr tIns="91440" bIns="91440"/>
          <a:lstStyle/>
          <a:p>
            <a:pPr algn="ctr" defTabSz="914400"/>
            <a:r>
              <a:rPr lang="en-US" sz="1600">
                <a:latin typeface="Arial Black" pitchFamily="34" charset="0"/>
                <a:cs typeface="Times New Roman" pitchFamily="18" charset="0"/>
              </a:rPr>
              <a:t>GOALS</a:t>
            </a:r>
          </a:p>
        </p:txBody>
      </p:sp>
      <p:sp>
        <p:nvSpPr>
          <p:cNvPr id="62471" name="Text Box 6"/>
          <p:cNvSpPr txBox="1">
            <a:spLocks noChangeArrowheads="1"/>
          </p:cNvSpPr>
          <p:nvPr/>
        </p:nvSpPr>
        <p:spPr bwMode="auto">
          <a:xfrm>
            <a:off x="114300" y="2701925"/>
            <a:ext cx="1479550" cy="1244600"/>
          </a:xfrm>
          <a:prstGeom prst="rect">
            <a:avLst/>
          </a:prstGeom>
          <a:noFill/>
          <a:ln w="25400">
            <a:solidFill>
              <a:srgbClr val="3366FF"/>
            </a:solidFill>
            <a:miter lim="800000"/>
            <a:headEnd/>
            <a:tailEnd/>
          </a:ln>
        </p:spPr>
        <p:txBody>
          <a:bodyPr tIns="91440" bIns="91440"/>
          <a:lstStyle/>
          <a:p>
            <a:pPr algn="ctr" defTabSz="914400"/>
            <a:endParaRPr lang="en-US" sz="1400">
              <a:latin typeface="Arial" pitchFamily="34" charset="0"/>
              <a:cs typeface="Times New Roman" pitchFamily="18" charset="0"/>
            </a:endParaRPr>
          </a:p>
          <a:p>
            <a:pPr algn="ctr" defTabSz="914400"/>
            <a:r>
              <a:rPr lang="en-US" sz="1400">
                <a:latin typeface="Arial" pitchFamily="34" charset="0"/>
                <a:cs typeface="Times New Roman" pitchFamily="18" charset="0"/>
              </a:rPr>
              <a:t>WHY?</a:t>
            </a:r>
          </a:p>
          <a:p>
            <a:pPr algn="ctr" defTabSz="914400"/>
            <a:r>
              <a:rPr lang="en-US" sz="1400">
                <a:latin typeface="Arial" pitchFamily="34" charset="0"/>
                <a:cs typeface="Times New Roman" pitchFamily="18" charset="0"/>
              </a:rPr>
              <a:t>Why do we exist?</a:t>
            </a:r>
          </a:p>
        </p:txBody>
      </p:sp>
      <p:sp>
        <p:nvSpPr>
          <p:cNvPr id="62472" name="Text Box 7"/>
          <p:cNvSpPr txBox="1">
            <a:spLocks noChangeArrowheads="1"/>
          </p:cNvSpPr>
          <p:nvPr/>
        </p:nvSpPr>
        <p:spPr bwMode="auto">
          <a:xfrm>
            <a:off x="2628900" y="2714625"/>
            <a:ext cx="1414463" cy="1244600"/>
          </a:xfrm>
          <a:prstGeom prst="rect">
            <a:avLst/>
          </a:prstGeom>
          <a:noFill/>
          <a:ln w="25400">
            <a:solidFill>
              <a:srgbClr val="3366FF"/>
            </a:solidFill>
            <a:miter lim="800000"/>
            <a:headEnd/>
            <a:tailEnd/>
          </a:ln>
        </p:spPr>
        <p:txBody>
          <a:bodyPr tIns="91440" bIns="91440"/>
          <a:lstStyle/>
          <a:p>
            <a:pPr algn="ctr" defTabSz="914400"/>
            <a:r>
              <a:rPr lang="en-US" sz="1400">
                <a:latin typeface="Arial" pitchFamily="34" charset="0"/>
                <a:cs typeface="Times New Roman" pitchFamily="18" charset="0"/>
              </a:rPr>
              <a:t>WHAT?</a:t>
            </a:r>
          </a:p>
          <a:p>
            <a:pPr algn="ctr" defTabSz="914400"/>
            <a:r>
              <a:rPr lang="en-US" sz="1400">
                <a:latin typeface="Arial" pitchFamily="34" charset="0"/>
                <a:cs typeface="Times New Roman" pitchFamily="18" charset="0"/>
              </a:rPr>
              <a:t>What must our school become to accomplish our purpose?</a:t>
            </a:r>
          </a:p>
        </p:txBody>
      </p:sp>
      <p:sp>
        <p:nvSpPr>
          <p:cNvPr id="62473" name="Text Box 8"/>
          <p:cNvSpPr txBox="1">
            <a:spLocks noChangeArrowheads="1"/>
          </p:cNvSpPr>
          <p:nvPr/>
        </p:nvSpPr>
        <p:spPr bwMode="auto">
          <a:xfrm>
            <a:off x="5143500" y="2714625"/>
            <a:ext cx="1555750" cy="1244600"/>
          </a:xfrm>
          <a:prstGeom prst="rect">
            <a:avLst/>
          </a:prstGeom>
          <a:noFill/>
          <a:ln w="25400">
            <a:solidFill>
              <a:srgbClr val="3366FF"/>
            </a:solidFill>
            <a:miter lim="800000"/>
            <a:headEnd/>
            <a:tailEnd/>
          </a:ln>
        </p:spPr>
        <p:txBody>
          <a:bodyPr tIns="91440" bIns="91440"/>
          <a:lstStyle/>
          <a:p>
            <a:pPr algn="ctr" defTabSz="914400"/>
            <a:r>
              <a:rPr lang="en-US" sz="1400">
                <a:latin typeface="Arial" pitchFamily="34" charset="0"/>
                <a:cs typeface="Times New Roman" pitchFamily="18" charset="0"/>
              </a:rPr>
              <a:t>HOW?</a:t>
            </a:r>
          </a:p>
          <a:p>
            <a:pPr algn="ctr" defTabSz="914400"/>
            <a:r>
              <a:rPr lang="en-US" sz="1400">
                <a:latin typeface="Arial" pitchFamily="34" charset="0"/>
                <a:cs typeface="Times New Roman" pitchFamily="18" charset="0"/>
              </a:rPr>
              <a:t>How must we behave to achieve our vision?</a:t>
            </a:r>
          </a:p>
        </p:txBody>
      </p:sp>
      <p:sp>
        <p:nvSpPr>
          <p:cNvPr id="62474" name="Text Box 9"/>
          <p:cNvSpPr txBox="1">
            <a:spLocks noChangeArrowheads="1"/>
          </p:cNvSpPr>
          <p:nvPr/>
        </p:nvSpPr>
        <p:spPr bwMode="auto">
          <a:xfrm>
            <a:off x="7658100" y="2714625"/>
            <a:ext cx="1428750" cy="1244600"/>
          </a:xfrm>
          <a:prstGeom prst="rect">
            <a:avLst/>
          </a:prstGeom>
          <a:noFill/>
          <a:ln w="25400">
            <a:solidFill>
              <a:srgbClr val="3366FF"/>
            </a:solidFill>
            <a:miter lim="800000"/>
            <a:headEnd/>
            <a:tailEnd/>
          </a:ln>
        </p:spPr>
        <p:txBody>
          <a:bodyPr tIns="91440" bIns="91440"/>
          <a:lstStyle/>
          <a:p>
            <a:pPr algn="ctr" defTabSz="914400"/>
            <a:endParaRPr lang="en-US" sz="1400">
              <a:latin typeface="Arial" pitchFamily="34" charset="0"/>
              <a:cs typeface="Times New Roman" pitchFamily="18" charset="0"/>
            </a:endParaRPr>
          </a:p>
          <a:p>
            <a:pPr algn="ctr" defTabSz="914400"/>
            <a:r>
              <a:rPr lang="en-US" sz="1400">
                <a:latin typeface="Arial" pitchFamily="34" charset="0"/>
                <a:cs typeface="Times New Roman" pitchFamily="18" charset="0"/>
              </a:rPr>
              <a:t>HOW WILL WE MARK OUR PROGRESS?</a:t>
            </a:r>
          </a:p>
        </p:txBody>
      </p:sp>
      <p:sp>
        <p:nvSpPr>
          <p:cNvPr id="62475" name="Text Box 10"/>
          <p:cNvSpPr txBox="1">
            <a:spLocks noChangeArrowheads="1"/>
          </p:cNvSpPr>
          <p:nvPr/>
        </p:nvSpPr>
        <p:spPr bwMode="auto">
          <a:xfrm>
            <a:off x="114300" y="4645025"/>
            <a:ext cx="1479550" cy="685800"/>
          </a:xfrm>
          <a:prstGeom prst="rect">
            <a:avLst/>
          </a:prstGeom>
          <a:noFill/>
          <a:ln w="25400">
            <a:solidFill>
              <a:srgbClr val="000090"/>
            </a:solidFill>
            <a:prstDash val="sysDot"/>
            <a:miter lim="800000"/>
            <a:headEnd/>
            <a:tailEnd/>
          </a:ln>
        </p:spPr>
        <p:txBody>
          <a:bodyPr tIns="91440" bIns="91440"/>
          <a:lstStyle/>
          <a:p>
            <a:pPr algn="ctr" defTabSz="914400"/>
            <a:r>
              <a:rPr lang="en-US" sz="1300">
                <a:latin typeface="Arial" pitchFamily="34" charset="0"/>
                <a:cs typeface="Times New Roman" pitchFamily="18" charset="0"/>
              </a:rPr>
              <a:t>FUNDAMENTAL PURPOSE</a:t>
            </a:r>
          </a:p>
        </p:txBody>
      </p:sp>
      <p:sp>
        <p:nvSpPr>
          <p:cNvPr id="62476" name="Text Box 11"/>
          <p:cNvSpPr txBox="1">
            <a:spLocks noChangeArrowheads="1"/>
          </p:cNvSpPr>
          <p:nvPr/>
        </p:nvSpPr>
        <p:spPr bwMode="auto">
          <a:xfrm>
            <a:off x="2628900" y="4645025"/>
            <a:ext cx="1414463" cy="685800"/>
          </a:xfrm>
          <a:prstGeom prst="rect">
            <a:avLst/>
          </a:prstGeom>
          <a:noFill/>
          <a:ln w="25400">
            <a:solidFill>
              <a:srgbClr val="000090"/>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COMPELLING FUTURE</a:t>
            </a:r>
          </a:p>
        </p:txBody>
      </p:sp>
      <p:sp>
        <p:nvSpPr>
          <p:cNvPr id="62477" name="Text Box 12"/>
          <p:cNvSpPr txBox="1">
            <a:spLocks noChangeArrowheads="1"/>
          </p:cNvSpPr>
          <p:nvPr/>
        </p:nvSpPr>
        <p:spPr bwMode="auto">
          <a:xfrm>
            <a:off x="5143500" y="4645025"/>
            <a:ext cx="1555750" cy="685800"/>
          </a:xfrm>
          <a:prstGeom prst="rect">
            <a:avLst/>
          </a:prstGeom>
          <a:noFill/>
          <a:ln w="25400">
            <a:solidFill>
              <a:srgbClr val="000090"/>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COLLECTIVE COMMITMENTS</a:t>
            </a:r>
          </a:p>
        </p:txBody>
      </p:sp>
      <p:sp>
        <p:nvSpPr>
          <p:cNvPr id="62478" name="Text Box 13"/>
          <p:cNvSpPr txBox="1">
            <a:spLocks noChangeArrowheads="1"/>
          </p:cNvSpPr>
          <p:nvPr/>
        </p:nvSpPr>
        <p:spPr bwMode="auto">
          <a:xfrm>
            <a:off x="7658100" y="4645025"/>
            <a:ext cx="1428750" cy="685800"/>
          </a:xfrm>
          <a:prstGeom prst="rect">
            <a:avLst/>
          </a:prstGeom>
          <a:noFill/>
          <a:ln w="25400">
            <a:solidFill>
              <a:srgbClr val="000090"/>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TARGETS &amp; TIMELINES</a:t>
            </a:r>
          </a:p>
        </p:txBody>
      </p:sp>
      <p:sp>
        <p:nvSpPr>
          <p:cNvPr id="62479" name="Text Box 14"/>
          <p:cNvSpPr txBox="1">
            <a:spLocks noChangeArrowheads="1"/>
          </p:cNvSpPr>
          <p:nvPr/>
        </p:nvSpPr>
        <p:spPr bwMode="auto">
          <a:xfrm>
            <a:off x="114300" y="5876925"/>
            <a:ext cx="1479550" cy="889000"/>
          </a:xfrm>
          <a:prstGeom prst="rect">
            <a:avLst/>
          </a:prstGeom>
          <a:no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Clarifies</a:t>
            </a:r>
          </a:p>
          <a:p>
            <a:pPr algn="ctr" defTabSz="914400"/>
            <a:r>
              <a:rPr lang="en-US" sz="1400">
                <a:latin typeface="Arial" pitchFamily="34" charset="0"/>
                <a:cs typeface="Times New Roman" pitchFamily="18" charset="0"/>
              </a:rPr>
              <a:t>Priorities and Sharpens Focus</a:t>
            </a:r>
          </a:p>
        </p:txBody>
      </p:sp>
      <p:sp>
        <p:nvSpPr>
          <p:cNvPr id="62480" name="Text Box 15"/>
          <p:cNvSpPr txBox="1">
            <a:spLocks noChangeArrowheads="1"/>
          </p:cNvSpPr>
          <p:nvPr/>
        </p:nvSpPr>
        <p:spPr bwMode="auto">
          <a:xfrm>
            <a:off x="2628900" y="5875338"/>
            <a:ext cx="1414463" cy="889000"/>
          </a:xfrm>
          <a:prstGeom prst="rect">
            <a:avLst/>
          </a:prstGeom>
          <a:no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Gives Directions</a:t>
            </a:r>
          </a:p>
        </p:txBody>
      </p:sp>
      <p:sp>
        <p:nvSpPr>
          <p:cNvPr id="62481" name="Text Box 16"/>
          <p:cNvSpPr txBox="1">
            <a:spLocks noChangeArrowheads="1"/>
          </p:cNvSpPr>
          <p:nvPr/>
        </p:nvSpPr>
        <p:spPr bwMode="auto">
          <a:xfrm>
            <a:off x="5143500" y="5875338"/>
            <a:ext cx="1555750" cy="889000"/>
          </a:xfrm>
          <a:prstGeom prst="rect">
            <a:avLst/>
          </a:prstGeom>
          <a:no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Guides Behavior</a:t>
            </a:r>
          </a:p>
        </p:txBody>
      </p:sp>
      <p:sp>
        <p:nvSpPr>
          <p:cNvPr id="62482" name="Text Box 17"/>
          <p:cNvSpPr txBox="1">
            <a:spLocks noChangeArrowheads="1"/>
          </p:cNvSpPr>
          <p:nvPr/>
        </p:nvSpPr>
        <p:spPr bwMode="auto">
          <a:xfrm>
            <a:off x="7658100" y="5849938"/>
            <a:ext cx="1428750" cy="889000"/>
          </a:xfrm>
          <a:prstGeom prst="rect">
            <a:avLst/>
          </a:prstGeom>
          <a:noFill/>
          <a:ln w="25400" cap="rnd">
            <a:solidFill>
              <a:srgbClr val="3366FF"/>
            </a:solidFill>
            <a:prstDash val="sysDot"/>
            <a:miter lim="800000"/>
            <a:headEnd/>
            <a:tailEnd/>
          </a:ln>
        </p:spPr>
        <p:txBody>
          <a:bodyPr tIns="91440" bIns="91440"/>
          <a:lstStyle/>
          <a:p>
            <a:pPr algn="ctr" defTabSz="914400"/>
            <a:r>
              <a:rPr lang="en-US" sz="1400">
                <a:latin typeface="Arial" pitchFamily="34" charset="0"/>
                <a:cs typeface="Times New Roman" pitchFamily="18" charset="0"/>
              </a:rPr>
              <a:t>Establishes Priorities</a:t>
            </a:r>
          </a:p>
        </p:txBody>
      </p:sp>
      <p:sp>
        <p:nvSpPr>
          <p:cNvPr id="71698" name="Line 18"/>
          <p:cNvSpPr>
            <a:spLocks noChangeShapeType="1"/>
          </p:cNvSpPr>
          <p:nvPr/>
        </p:nvSpPr>
        <p:spPr bwMode="auto">
          <a:xfrm>
            <a:off x="1943100" y="1828800"/>
            <a:ext cx="457200" cy="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699" name="Line 19"/>
          <p:cNvSpPr>
            <a:spLocks noChangeShapeType="1"/>
          </p:cNvSpPr>
          <p:nvPr/>
        </p:nvSpPr>
        <p:spPr bwMode="auto">
          <a:xfrm>
            <a:off x="6972300" y="1828800"/>
            <a:ext cx="457200" cy="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0" name="Line 20"/>
          <p:cNvSpPr>
            <a:spLocks noChangeShapeType="1"/>
          </p:cNvSpPr>
          <p:nvPr/>
        </p:nvSpPr>
        <p:spPr bwMode="auto">
          <a:xfrm>
            <a:off x="4457700" y="1828800"/>
            <a:ext cx="457200" cy="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1" name="Line 21"/>
          <p:cNvSpPr>
            <a:spLocks noChangeShapeType="1"/>
          </p:cNvSpPr>
          <p:nvPr/>
        </p:nvSpPr>
        <p:spPr bwMode="auto">
          <a:xfrm>
            <a:off x="914400" y="22447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2" name="Line 22"/>
          <p:cNvSpPr>
            <a:spLocks noChangeShapeType="1"/>
          </p:cNvSpPr>
          <p:nvPr/>
        </p:nvSpPr>
        <p:spPr bwMode="auto">
          <a:xfrm>
            <a:off x="8429625" y="22447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3" name="Line 23"/>
          <p:cNvSpPr>
            <a:spLocks noChangeShapeType="1"/>
          </p:cNvSpPr>
          <p:nvPr/>
        </p:nvSpPr>
        <p:spPr bwMode="auto">
          <a:xfrm>
            <a:off x="5980113" y="22447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4" name="Line 24"/>
          <p:cNvSpPr>
            <a:spLocks noChangeShapeType="1"/>
          </p:cNvSpPr>
          <p:nvPr/>
        </p:nvSpPr>
        <p:spPr bwMode="auto">
          <a:xfrm>
            <a:off x="3335338" y="22447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5" name="Line 25"/>
          <p:cNvSpPr>
            <a:spLocks noChangeShapeType="1"/>
          </p:cNvSpPr>
          <p:nvPr/>
        </p:nvSpPr>
        <p:spPr bwMode="auto">
          <a:xfrm>
            <a:off x="914400" y="40735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6" name="Line 26"/>
          <p:cNvSpPr>
            <a:spLocks noChangeShapeType="1"/>
          </p:cNvSpPr>
          <p:nvPr/>
        </p:nvSpPr>
        <p:spPr bwMode="auto">
          <a:xfrm>
            <a:off x="8469313" y="40735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7" name="Line 27"/>
          <p:cNvSpPr>
            <a:spLocks noChangeShapeType="1"/>
          </p:cNvSpPr>
          <p:nvPr/>
        </p:nvSpPr>
        <p:spPr bwMode="auto">
          <a:xfrm>
            <a:off x="5967413" y="40735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8" name="Line 28"/>
          <p:cNvSpPr>
            <a:spLocks noChangeShapeType="1"/>
          </p:cNvSpPr>
          <p:nvPr/>
        </p:nvSpPr>
        <p:spPr bwMode="auto">
          <a:xfrm>
            <a:off x="3349625" y="40735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09" name="Line 29"/>
          <p:cNvSpPr>
            <a:spLocks noChangeShapeType="1"/>
          </p:cNvSpPr>
          <p:nvPr/>
        </p:nvSpPr>
        <p:spPr bwMode="auto">
          <a:xfrm>
            <a:off x="914400" y="54451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10" name="Line 30"/>
          <p:cNvSpPr>
            <a:spLocks noChangeShapeType="1"/>
          </p:cNvSpPr>
          <p:nvPr/>
        </p:nvSpPr>
        <p:spPr bwMode="auto">
          <a:xfrm>
            <a:off x="8482013" y="54451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11" name="Line 31"/>
          <p:cNvSpPr>
            <a:spLocks noChangeShapeType="1"/>
          </p:cNvSpPr>
          <p:nvPr/>
        </p:nvSpPr>
        <p:spPr bwMode="auto">
          <a:xfrm>
            <a:off x="5927725" y="54451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71712" name="Line 32"/>
          <p:cNvSpPr>
            <a:spLocks noChangeShapeType="1"/>
          </p:cNvSpPr>
          <p:nvPr/>
        </p:nvSpPr>
        <p:spPr bwMode="auto">
          <a:xfrm>
            <a:off x="3362325" y="5445125"/>
            <a:ext cx="0" cy="342900"/>
          </a:xfrm>
          <a:prstGeom prst="line">
            <a:avLst/>
          </a:prstGeom>
          <a:noFill/>
          <a:ln w="44450">
            <a:solidFill>
              <a:srgbClr val="7F7F7F"/>
            </a:solidFill>
            <a:round/>
            <a:headEnd/>
            <a:tailEnd type="triangle" w="med" len="med"/>
          </a:ln>
          <a:effectLst>
            <a:outerShdw dist="25400" dir="5400000" algn="ctr" rotWithShape="0">
              <a:srgbClr val="808080">
                <a:alpha val="35001"/>
              </a:srgbClr>
            </a:outerShdw>
          </a:effectLst>
        </p:spPr>
        <p:txBody>
          <a:bodyPr tIns="91440" bIns="91440"/>
          <a:lstStyle/>
          <a:p>
            <a:pPr>
              <a:defRPr/>
            </a:pPr>
            <a:endParaRPr lang="en-US">
              <a:ea typeface="ＭＳ Ｐゴシック" pitchFamily="80" charset="-128"/>
              <a:cs typeface="+mn-cs"/>
            </a:endParaRPr>
          </a:p>
        </p:txBody>
      </p:sp>
      <p:sp>
        <p:nvSpPr>
          <p:cNvPr id="62498" name="Slide Number Placeholder 33"/>
          <p:cNvSpPr>
            <a:spLocks noGrp="1"/>
          </p:cNvSpPr>
          <p:nvPr>
            <p:ph type="sldNum" sz="quarter" idx="12"/>
          </p:nvPr>
        </p:nvSpPr>
        <p:spPr bwMode="auto">
          <a:noFill/>
          <a:ln>
            <a:miter lim="800000"/>
            <a:headEnd/>
            <a:tailEnd/>
          </a:ln>
        </p:spPr>
        <p:txBody>
          <a:bodyPr/>
          <a:lstStyle/>
          <a:p>
            <a:pPr>
              <a:lnSpc>
                <a:spcPct val="80000"/>
              </a:lnSpc>
            </a:pPr>
            <a:fld id="{346608E6-5B65-45E7-A42B-CC1F0F684657}" type="slidenum">
              <a:rPr lang="en-US" sz="1200" smtClean="0">
                <a:ea typeface="ＭＳ Ｐゴシック"/>
                <a:cs typeface="ＭＳ Ｐゴシック"/>
              </a:rPr>
              <a:pPr>
                <a:lnSpc>
                  <a:spcPct val="80000"/>
                </a:lnSpc>
              </a:pPr>
              <a:t>53</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612775" y="228600"/>
            <a:ext cx="8153400" cy="990600"/>
          </a:xfrm>
        </p:spPr>
        <p:txBody>
          <a:bodyPr/>
          <a:lstStyle/>
          <a:p>
            <a:pPr marL="342900" indent="-342900" eaLnBrk="1" hangingPunct="1"/>
            <a:r>
              <a:rPr lang="en-US" sz="3600" smtClean="0">
                <a:solidFill>
                  <a:srgbClr val="000000"/>
                </a:solidFill>
                <a:ea typeface="ＭＳ Ｐゴシック"/>
              </a:rPr>
              <a:t>Final Quick-write</a:t>
            </a:r>
            <a:endParaRPr lang="en-US" sz="1800" smtClean="0">
              <a:solidFill>
                <a:srgbClr val="000000"/>
              </a:solidFill>
              <a:ea typeface="ＭＳ Ｐゴシック"/>
            </a:endParaRPr>
          </a:p>
        </p:txBody>
      </p:sp>
      <p:sp>
        <p:nvSpPr>
          <p:cNvPr id="63491" name="Content Placeholder 2"/>
          <p:cNvSpPr>
            <a:spLocks noGrp="1"/>
          </p:cNvSpPr>
          <p:nvPr>
            <p:ph sz="quarter" idx="1"/>
          </p:nvPr>
        </p:nvSpPr>
        <p:spPr>
          <a:xfrm>
            <a:off x="612775" y="1600200"/>
            <a:ext cx="8153400" cy="4495800"/>
          </a:xfrm>
        </p:spPr>
        <p:txBody>
          <a:bodyPr/>
          <a:lstStyle/>
          <a:p>
            <a:pPr lvl="1" eaLnBrk="1" hangingPunct="1">
              <a:buFont typeface="Wingdings 2" pitchFamily="18" charset="2"/>
              <a:buNone/>
            </a:pPr>
            <a:endParaRPr lang="en-US" smtClean="0">
              <a:ea typeface="ＭＳ Ｐゴシック"/>
            </a:endParaRPr>
          </a:p>
          <a:p>
            <a:pPr lvl="1" eaLnBrk="1" hangingPunct="1">
              <a:buFont typeface="Wingdings 2" pitchFamily="18" charset="2"/>
              <a:buNone/>
            </a:pPr>
            <a:r>
              <a:rPr lang="en-US" smtClean="0">
                <a:ea typeface="ＭＳ Ｐゴシック"/>
              </a:rPr>
              <a:t>1.What is the value of this process? </a:t>
            </a:r>
          </a:p>
          <a:p>
            <a:pPr lvl="1" eaLnBrk="1" hangingPunct="1">
              <a:buFont typeface="Wingdings 2" pitchFamily="18" charset="2"/>
              <a:buNone/>
            </a:pPr>
            <a:r>
              <a:rPr lang="en-US" smtClean="0">
                <a:ea typeface="ＭＳ Ｐゴシック"/>
              </a:rPr>
              <a:t>2. Which activities would you find valuable to replicate with the staff? </a:t>
            </a:r>
          </a:p>
          <a:p>
            <a:pPr lvl="1" eaLnBrk="1" hangingPunct="1">
              <a:buFont typeface="Wingdings 2" pitchFamily="18" charset="2"/>
              <a:buNone/>
            </a:pPr>
            <a:r>
              <a:rPr lang="en-US" smtClean="0">
                <a:ea typeface="ＭＳ Ｐゴシック"/>
              </a:rPr>
              <a:t>3. How do you see your school getting to the place where you have a mission, vision, value/collective commitment and goals that everyone in your school will share? </a:t>
            </a:r>
          </a:p>
          <a:p>
            <a:pPr eaLnBrk="1" hangingPunct="1"/>
            <a:endParaRPr lang="en-US" smtClean="0">
              <a:ea typeface="ＭＳ Ｐゴシック"/>
            </a:endParaRPr>
          </a:p>
        </p:txBody>
      </p:sp>
      <p:pic>
        <p:nvPicPr>
          <p:cNvPr id="63492" name="Picture 4"/>
          <p:cNvPicPr>
            <a:picLocks noChangeAspect="1"/>
          </p:cNvPicPr>
          <p:nvPr/>
        </p:nvPicPr>
        <p:blipFill>
          <a:blip r:embed="rId3"/>
          <a:srcRect/>
          <a:stretch>
            <a:fillRect/>
          </a:stretch>
        </p:blipFill>
        <p:spPr bwMode="auto">
          <a:xfrm>
            <a:off x="4078288" y="5218113"/>
            <a:ext cx="985837" cy="877887"/>
          </a:xfrm>
          <a:prstGeom prst="rect">
            <a:avLst/>
          </a:prstGeom>
          <a:noFill/>
          <a:ln w="9525">
            <a:noFill/>
            <a:miter lim="800000"/>
            <a:headEnd/>
            <a:tailEnd/>
          </a:ln>
        </p:spPr>
      </p:pic>
      <p:sp>
        <p:nvSpPr>
          <p:cNvPr id="63493" name="Slide Number Placeholder 5"/>
          <p:cNvSpPr>
            <a:spLocks noGrp="1"/>
          </p:cNvSpPr>
          <p:nvPr>
            <p:ph type="sldNum" sz="quarter" idx="12"/>
          </p:nvPr>
        </p:nvSpPr>
        <p:spPr bwMode="auto">
          <a:noFill/>
          <a:ln>
            <a:miter lim="800000"/>
            <a:headEnd/>
            <a:tailEnd/>
          </a:ln>
        </p:spPr>
        <p:txBody>
          <a:bodyPr/>
          <a:lstStyle/>
          <a:p>
            <a:pPr>
              <a:lnSpc>
                <a:spcPct val="80000"/>
              </a:lnSpc>
            </a:pPr>
            <a:fld id="{BDBCE617-F10A-4297-A178-F1EFA07B49A4}" type="slidenum">
              <a:rPr lang="en-US" sz="1200" smtClean="0">
                <a:ea typeface="ＭＳ Ｐゴシック"/>
                <a:cs typeface="ＭＳ Ｐゴシック"/>
              </a:rPr>
              <a:pPr>
                <a:lnSpc>
                  <a:spcPct val="80000"/>
                </a:lnSpc>
              </a:pPr>
              <a:t>54</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612775" y="228600"/>
            <a:ext cx="8153400" cy="990600"/>
          </a:xfrm>
        </p:spPr>
        <p:txBody>
          <a:bodyPr/>
          <a:lstStyle/>
          <a:p>
            <a:pPr eaLnBrk="1" hangingPunct="1"/>
            <a:r>
              <a:rPr lang="en-US" smtClean="0">
                <a:ea typeface="ＭＳ Ｐゴシック"/>
              </a:rPr>
              <a:t>Objectives &amp; Outcomes</a:t>
            </a:r>
          </a:p>
        </p:txBody>
      </p:sp>
      <p:sp>
        <p:nvSpPr>
          <p:cNvPr id="64515" name="Content Placeholder 2"/>
          <p:cNvSpPr>
            <a:spLocks noGrp="1"/>
          </p:cNvSpPr>
          <p:nvPr>
            <p:ph sz="quarter" idx="1"/>
          </p:nvPr>
        </p:nvSpPr>
        <p:spPr>
          <a:xfrm>
            <a:off x="612775" y="1600200"/>
            <a:ext cx="8153400" cy="4495800"/>
          </a:xfrm>
        </p:spPr>
        <p:txBody>
          <a:bodyPr/>
          <a:lstStyle/>
          <a:p>
            <a:pPr eaLnBrk="1" hangingPunct="1">
              <a:buSzPct val="100000"/>
              <a:buFont typeface="Wingdings" pitchFamily="2" charset="2"/>
              <a:buChar char="ü"/>
            </a:pPr>
            <a:r>
              <a:rPr lang="en-US" smtClean="0">
                <a:ea typeface="ＭＳ Ｐゴシック"/>
              </a:rPr>
              <a:t>To understand how school culture plays a crucial role in the successful implementation of a PLC.</a:t>
            </a:r>
          </a:p>
          <a:p>
            <a:pPr eaLnBrk="1" hangingPunct="1">
              <a:buSzPct val="100000"/>
              <a:buFont typeface="Wingdings" pitchFamily="2" charset="2"/>
              <a:buChar char="ü"/>
            </a:pPr>
            <a:r>
              <a:rPr lang="en-US" smtClean="0">
                <a:ea typeface="ＭＳ Ｐゴシック"/>
              </a:rPr>
              <a:t>To gain a deeper understanding of the four pillars of a Professional Learning Community:</a:t>
            </a:r>
          </a:p>
          <a:p>
            <a:pPr lvl="1" eaLnBrk="1" hangingPunct="1">
              <a:buClr>
                <a:schemeClr val="accent2"/>
              </a:buClr>
              <a:buSzPct val="100000"/>
              <a:buFont typeface="Wingdings" pitchFamily="2" charset="2"/>
              <a:buChar char="ü"/>
            </a:pPr>
            <a:r>
              <a:rPr lang="en-US" smtClean="0">
                <a:ea typeface="ＭＳ Ｐゴシック"/>
              </a:rPr>
              <a:t>Mission, Vision, Values and Values</a:t>
            </a:r>
          </a:p>
          <a:p>
            <a:pPr eaLnBrk="1" hangingPunct="1">
              <a:buSzPct val="100000"/>
              <a:buFont typeface="Wingdings" pitchFamily="2" charset="2"/>
              <a:buChar char="ü"/>
            </a:pPr>
            <a:r>
              <a:rPr lang="en-US" smtClean="0">
                <a:ea typeface="ＭＳ Ｐゴシック"/>
              </a:rPr>
              <a:t>To discuss how to incorporate the four pillars at your school site. </a:t>
            </a:r>
          </a:p>
          <a:p>
            <a:pPr eaLnBrk="1" hangingPunct="1"/>
            <a:endParaRPr lang="en-US" smtClean="0">
              <a:ea typeface="ＭＳ Ｐゴシック"/>
            </a:endParaRPr>
          </a:p>
        </p:txBody>
      </p:sp>
      <p:sp>
        <p:nvSpPr>
          <p:cNvPr id="64516" name="Slide Number Placeholder 3"/>
          <p:cNvSpPr>
            <a:spLocks noGrp="1"/>
          </p:cNvSpPr>
          <p:nvPr>
            <p:ph type="sldNum" sz="quarter" idx="12"/>
          </p:nvPr>
        </p:nvSpPr>
        <p:spPr bwMode="auto">
          <a:noFill/>
          <a:ln>
            <a:miter lim="800000"/>
            <a:headEnd/>
            <a:tailEnd/>
          </a:ln>
        </p:spPr>
        <p:txBody>
          <a:bodyPr/>
          <a:lstStyle/>
          <a:p>
            <a:pPr>
              <a:lnSpc>
                <a:spcPct val="80000"/>
              </a:lnSpc>
            </a:pPr>
            <a:fld id="{A9E25EFD-DB95-4093-AE55-8D30369E36D2}" type="slidenum">
              <a:rPr lang="en-US" sz="1200" smtClean="0">
                <a:ea typeface="ＭＳ Ｐゴシック"/>
                <a:cs typeface="ＭＳ Ｐゴシック"/>
              </a:rPr>
              <a:pPr>
                <a:lnSpc>
                  <a:spcPct val="80000"/>
                </a:lnSpc>
              </a:pPr>
              <a:t>55</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612775" y="228600"/>
            <a:ext cx="8153400" cy="990600"/>
          </a:xfrm>
        </p:spPr>
        <p:txBody>
          <a:bodyPr/>
          <a:lstStyle/>
          <a:p>
            <a:pPr eaLnBrk="1" hangingPunct="1"/>
            <a:r>
              <a:rPr lang="en-US" smtClean="0">
                <a:ea typeface="ＭＳ Ｐゴシック"/>
              </a:rPr>
              <a:t>After the principal</a:t>
            </a:r>
            <a:r>
              <a:rPr lang="en-US" altLang="en-US" smtClean="0">
                <a:ea typeface="ＭＳ Ｐゴシック"/>
              </a:rPr>
              <a:t>’</a:t>
            </a:r>
            <a:r>
              <a:rPr lang="en-US" smtClean="0">
                <a:ea typeface="ＭＳ Ｐゴシック"/>
              </a:rPr>
              <a:t>s presentation</a:t>
            </a:r>
          </a:p>
        </p:txBody>
      </p:sp>
      <p:sp>
        <p:nvSpPr>
          <p:cNvPr id="14339" name="Content Placeholder 2"/>
          <p:cNvSpPr>
            <a:spLocks noGrp="1"/>
          </p:cNvSpPr>
          <p:nvPr>
            <p:ph sz="quarter" idx="1"/>
          </p:nvPr>
        </p:nvSpPr>
        <p:spPr>
          <a:xfrm>
            <a:off x="612775" y="1600200"/>
            <a:ext cx="8153400" cy="4495800"/>
          </a:xfrm>
        </p:spPr>
        <p:txBody>
          <a:bodyPr/>
          <a:lstStyle/>
          <a:p>
            <a:pPr eaLnBrk="1" hangingPunct="1"/>
            <a:r>
              <a:rPr lang="en-US" smtClean="0">
                <a:ea typeface="ＭＳ Ｐゴシック"/>
              </a:rPr>
              <a:t>The teachers and counselors challenged the mission statement. They argued…..</a:t>
            </a:r>
          </a:p>
          <a:p>
            <a:pPr lvl="1" eaLnBrk="1" hangingPunct="1"/>
            <a:r>
              <a:rPr lang="en-US" smtClean="0">
                <a:ea typeface="ＭＳ Ｐゴシック"/>
              </a:rPr>
              <a:t>student learning is dependent upon student</a:t>
            </a:r>
            <a:r>
              <a:rPr lang="en-US" altLang="en-US" smtClean="0">
                <a:ea typeface="ＭＳ Ｐゴシック"/>
              </a:rPr>
              <a:t>’</a:t>
            </a:r>
            <a:r>
              <a:rPr lang="en-US" smtClean="0">
                <a:ea typeface="ＭＳ Ｐゴシック"/>
              </a:rPr>
              <a:t>s ability and effort</a:t>
            </a:r>
          </a:p>
          <a:p>
            <a:pPr lvl="1" eaLnBrk="1" hangingPunct="1"/>
            <a:r>
              <a:rPr lang="en-US" altLang="en-US" smtClean="0">
                <a:ea typeface="ＭＳ Ｐゴシック"/>
              </a:rPr>
              <a:t>“</a:t>
            </a:r>
            <a:r>
              <a:rPr lang="en-US" smtClean="0">
                <a:ea typeface="ＭＳ Ｐゴシック"/>
              </a:rPr>
              <a:t>ensuring</a:t>
            </a:r>
            <a:r>
              <a:rPr lang="en-US" altLang="en-US" smtClean="0">
                <a:ea typeface="ＭＳ Ｐゴシック"/>
              </a:rPr>
              <a:t>”</a:t>
            </a:r>
            <a:r>
              <a:rPr lang="en-US" smtClean="0">
                <a:ea typeface="ＭＳ Ｐゴシック"/>
              </a:rPr>
              <a:t> all students will learn places too much accountability on teachers</a:t>
            </a:r>
          </a:p>
          <a:p>
            <a:pPr lvl="1" eaLnBrk="1" hangingPunct="1"/>
            <a:r>
              <a:rPr lang="en-US" smtClean="0">
                <a:ea typeface="ＭＳ Ｐゴシック"/>
              </a:rPr>
              <a:t>there is too much emphasis on academics and not enough on emotional well-being</a:t>
            </a:r>
          </a:p>
          <a:p>
            <a:pPr lvl="1" eaLnBrk="1" hangingPunct="1">
              <a:buFont typeface="Wingdings 2" pitchFamily="18" charset="2"/>
              <a:buNone/>
            </a:pPr>
            <a:r>
              <a:rPr lang="en-US" smtClean="0">
                <a:ea typeface="ＭＳ Ｐゴシック"/>
              </a:rPr>
              <a:t>                                                                        </a:t>
            </a:r>
          </a:p>
        </p:txBody>
      </p:sp>
      <p:sp>
        <p:nvSpPr>
          <p:cNvPr id="14340" name="Slide Number Placeholder 3"/>
          <p:cNvSpPr>
            <a:spLocks noGrp="1"/>
          </p:cNvSpPr>
          <p:nvPr>
            <p:ph type="sldNum" sz="quarter" idx="12"/>
          </p:nvPr>
        </p:nvSpPr>
        <p:spPr bwMode="auto">
          <a:noFill/>
          <a:ln>
            <a:miter lim="800000"/>
            <a:headEnd/>
            <a:tailEnd/>
          </a:ln>
        </p:spPr>
        <p:txBody>
          <a:bodyPr/>
          <a:lstStyle/>
          <a:p>
            <a:pPr>
              <a:lnSpc>
                <a:spcPct val="80000"/>
              </a:lnSpc>
            </a:pPr>
            <a:fld id="{5E1F30DF-55B9-4095-A679-FD0E29BBD3A6}" type="slidenum">
              <a:rPr lang="en-US" sz="1200" smtClean="0">
                <a:ea typeface="ＭＳ Ｐゴシック"/>
                <a:cs typeface="ＭＳ Ｐゴシック"/>
              </a:rPr>
              <a:pPr>
                <a:lnSpc>
                  <a:spcPct val="80000"/>
                </a:lnSpc>
              </a:pPr>
              <a:t>6</a:t>
            </a:fld>
            <a:endParaRPr lang="en-US" sz="1200" smtClean="0">
              <a:ea typeface="ＭＳ Ｐゴシック"/>
              <a:cs typeface="ＭＳ Ｐゴシック"/>
            </a:endParaRPr>
          </a:p>
        </p:txBody>
      </p:sp>
      <p:pic>
        <p:nvPicPr>
          <p:cNvPr id="14341" name="Picture 4" descr="MCPS_LOGO_FINAL copy.jpg"/>
          <p:cNvPicPr>
            <a:picLocks noChangeAspect="1" noChangeArrowheads="1"/>
          </p:cNvPicPr>
          <p:nvPr/>
        </p:nvPicPr>
        <p:blipFill>
          <a:blip r:embed="rId3"/>
          <a:srcRect/>
          <a:stretch>
            <a:fillRect/>
          </a:stretch>
        </p:blipFill>
        <p:spPr bwMode="auto">
          <a:xfrm>
            <a:off x="7373938" y="5032375"/>
            <a:ext cx="1101725" cy="908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12775" y="228600"/>
            <a:ext cx="8153400" cy="990600"/>
          </a:xfrm>
        </p:spPr>
        <p:txBody>
          <a:bodyPr/>
          <a:lstStyle/>
          <a:p>
            <a:pPr eaLnBrk="1" hangingPunct="1"/>
            <a:r>
              <a:rPr lang="en-US" smtClean="0">
                <a:ea typeface="ＭＳ Ｐゴシック"/>
              </a:rPr>
              <a:t>Revised Mission Statement</a:t>
            </a:r>
          </a:p>
        </p:txBody>
      </p:sp>
      <p:sp>
        <p:nvSpPr>
          <p:cNvPr id="15363" name="Content Placeholder 2"/>
          <p:cNvSpPr>
            <a:spLocks noGrp="1"/>
          </p:cNvSpPr>
          <p:nvPr>
            <p:ph sz="quarter" idx="1"/>
          </p:nvPr>
        </p:nvSpPr>
        <p:spPr>
          <a:xfrm>
            <a:off x="612775" y="1600200"/>
            <a:ext cx="8153400" cy="4495800"/>
          </a:xfrm>
        </p:spPr>
        <p:txBody>
          <a:bodyPr/>
          <a:lstStyle/>
          <a:p>
            <a:pPr algn="ctr" eaLnBrk="1" hangingPunct="1">
              <a:buFont typeface="Wingdings" pitchFamily="2" charset="2"/>
              <a:buNone/>
            </a:pPr>
            <a:r>
              <a:rPr lang="en-US" sz="4800" smtClean="0">
                <a:ea typeface="ＭＳ Ｐゴシック"/>
              </a:rPr>
              <a:t>It is our mission to give each student the opportunity to learn according to his or her ability and to create a school that is attentive to the emotional needs of every student.</a:t>
            </a:r>
          </a:p>
        </p:txBody>
      </p:sp>
      <p:sp>
        <p:nvSpPr>
          <p:cNvPr id="15364" name="Slide Number Placeholder 3"/>
          <p:cNvSpPr>
            <a:spLocks noGrp="1"/>
          </p:cNvSpPr>
          <p:nvPr>
            <p:ph type="sldNum" sz="quarter" idx="12"/>
          </p:nvPr>
        </p:nvSpPr>
        <p:spPr bwMode="auto">
          <a:noFill/>
          <a:ln>
            <a:miter lim="800000"/>
            <a:headEnd/>
            <a:tailEnd/>
          </a:ln>
        </p:spPr>
        <p:txBody>
          <a:bodyPr/>
          <a:lstStyle/>
          <a:p>
            <a:pPr>
              <a:lnSpc>
                <a:spcPct val="80000"/>
              </a:lnSpc>
            </a:pPr>
            <a:fld id="{9E152CE0-D746-46E0-AFD7-C58D71158515}" type="slidenum">
              <a:rPr lang="en-US" sz="1200" smtClean="0">
                <a:ea typeface="ＭＳ Ｐゴシック"/>
                <a:cs typeface="ＭＳ Ｐゴシック"/>
              </a:rPr>
              <a:pPr>
                <a:lnSpc>
                  <a:spcPct val="80000"/>
                </a:lnSpc>
              </a:pPr>
              <a:t>7</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612775" y="228600"/>
            <a:ext cx="8153400" cy="990600"/>
          </a:xfrm>
        </p:spPr>
        <p:txBody>
          <a:bodyPr/>
          <a:lstStyle/>
          <a:p>
            <a:pPr eaLnBrk="1" hangingPunct="1"/>
            <a:r>
              <a:rPr lang="en-US" smtClean="0">
                <a:ea typeface="ＭＳ Ｐゴシック"/>
              </a:rPr>
              <a:t>After time…</a:t>
            </a:r>
          </a:p>
        </p:txBody>
      </p:sp>
      <p:sp>
        <p:nvSpPr>
          <p:cNvPr id="16387" name="Content Placeholder 2"/>
          <p:cNvSpPr>
            <a:spLocks noGrp="1"/>
          </p:cNvSpPr>
          <p:nvPr>
            <p:ph sz="quarter" idx="1"/>
          </p:nvPr>
        </p:nvSpPr>
        <p:spPr>
          <a:xfrm>
            <a:off x="612775" y="1600200"/>
            <a:ext cx="8153400" cy="4495800"/>
          </a:xfrm>
        </p:spPr>
        <p:txBody>
          <a:bodyPr/>
          <a:lstStyle/>
          <a:p>
            <a:pPr eaLnBrk="1" hangingPunct="1">
              <a:lnSpc>
                <a:spcPct val="90000"/>
              </a:lnSpc>
            </a:pPr>
            <a:r>
              <a:rPr lang="en-US" smtClean="0">
                <a:ea typeface="ＭＳ Ｐゴシック"/>
              </a:rPr>
              <a:t>Principal Greatintentions remained hopeful that the revised mission statement would inspire new effort and commitment from the staff.  However, there was virtually no evidence that this new mission had impacted either teacher practice or student achievement. After months of trying to implement PLC at her school site her efforts were unsuccessful.</a:t>
            </a:r>
          </a:p>
          <a:p>
            <a:pPr eaLnBrk="1" hangingPunct="1">
              <a:lnSpc>
                <a:spcPct val="90000"/>
              </a:lnSpc>
            </a:pPr>
            <a:r>
              <a:rPr lang="en-US" smtClean="0">
                <a:ea typeface="ＭＳ Ｐゴシック"/>
              </a:rPr>
              <a:t>Reflection- Turn to your elbow partner and discuss:  </a:t>
            </a:r>
          </a:p>
          <a:p>
            <a:pPr lvl="1" eaLnBrk="1" hangingPunct="1">
              <a:lnSpc>
                <a:spcPct val="90000"/>
              </a:lnSpc>
            </a:pPr>
            <a:r>
              <a:rPr lang="en-US" smtClean="0">
                <a:ea typeface="ＭＳ Ｐゴシック"/>
              </a:rPr>
              <a:t>Why do you think her efforts were not successful?</a:t>
            </a:r>
          </a:p>
          <a:p>
            <a:pPr lvl="1" eaLnBrk="1" hangingPunct="1">
              <a:lnSpc>
                <a:spcPct val="90000"/>
              </a:lnSpc>
            </a:pPr>
            <a:r>
              <a:rPr lang="en-US" smtClean="0">
                <a:ea typeface="ＭＳ Ｐゴシック"/>
              </a:rPr>
              <a:t>What should she have done differently?</a:t>
            </a:r>
          </a:p>
        </p:txBody>
      </p:sp>
      <p:pic>
        <p:nvPicPr>
          <p:cNvPr id="16388" name="Picture 3"/>
          <p:cNvPicPr>
            <a:picLocks noChangeAspect="1"/>
          </p:cNvPicPr>
          <p:nvPr/>
        </p:nvPicPr>
        <p:blipFill>
          <a:blip r:embed="rId3"/>
          <a:srcRect/>
          <a:stretch>
            <a:fillRect/>
          </a:stretch>
        </p:blipFill>
        <p:spPr bwMode="auto">
          <a:xfrm>
            <a:off x="8124825" y="4656138"/>
            <a:ext cx="835025" cy="2019300"/>
          </a:xfrm>
          <a:prstGeom prst="rect">
            <a:avLst/>
          </a:prstGeom>
          <a:noFill/>
          <a:ln w="9525">
            <a:noFill/>
            <a:miter lim="800000"/>
            <a:headEnd/>
            <a:tailEnd/>
          </a:ln>
        </p:spPr>
      </p:pic>
      <p:sp>
        <p:nvSpPr>
          <p:cNvPr id="16389" name="Slide Number Placeholder 4"/>
          <p:cNvSpPr>
            <a:spLocks noGrp="1"/>
          </p:cNvSpPr>
          <p:nvPr>
            <p:ph type="sldNum" sz="quarter" idx="12"/>
          </p:nvPr>
        </p:nvSpPr>
        <p:spPr bwMode="auto">
          <a:noFill/>
          <a:ln>
            <a:miter lim="800000"/>
            <a:headEnd/>
            <a:tailEnd/>
          </a:ln>
        </p:spPr>
        <p:txBody>
          <a:bodyPr/>
          <a:lstStyle/>
          <a:p>
            <a:pPr>
              <a:lnSpc>
                <a:spcPct val="80000"/>
              </a:lnSpc>
            </a:pPr>
            <a:fld id="{9A633482-ECF2-46C8-A086-67EEEEC8B2B9}" type="slidenum">
              <a:rPr lang="en-US" sz="1200" smtClean="0">
                <a:ea typeface="ＭＳ Ｐゴシック"/>
                <a:cs typeface="ＭＳ Ｐゴシック"/>
              </a:rPr>
              <a:pPr>
                <a:lnSpc>
                  <a:spcPct val="80000"/>
                </a:lnSpc>
              </a:pPr>
              <a:t>8</a:t>
            </a:fld>
            <a:endParaRPr lang="en-US" sz="1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612775" y="228600"/>
            <a:ext cx="8153400" cy="990600"/>
          </a:xfrm>
        </p:spPr>
        <p:txBody>
          <a:bodyPr/>
          <a:lstStyle/>
          <a:p>
            <a:pPr eaLnBrk="1" hangingPunct="1"/>
            <a:r>
              <a:rPr lang="en-US" smtClean="0">
                <a:ea typeface="ＭＳ Ｐゴシック"/>
              </a:rPr>
              <a:t>School Culture</a:t>
            </a:r>
          </a:p>
        </p:txBody>
      </p:sp>
      <p:sp>
        <p:nvSpPr>
          <p:cNvPr id="17411" name="Content Placeholder 2"/>
          <p:cNvSpPr>
            <a:spLocks noGrp="1"/>
          </p:cNvSpPr>
          <p:nvPr>
            <p:ph sz="quarter" idx="1"/>
          </p:nvPr>
        </p:nvSpPr>
        <p:spPr>
          <a:xfrm>
            <a:off x="612775" y="1600200"/>
            <a:ext cx="8153400" cy="4495800"/>
          </a:xfrm>
        </p:spPr>
        <p:txBody>
          <a:bodyPr/>
          <a:lstStyle/>
          <a:p>
            <a:pPr eaLnBrk="1" hangingPunct="1"/>
            <a:r>
              <a:rPr lang="en-US" smtClean="0">
                <a:ea typeface="ＭＳ Ｐゴシック"/>
              </a:rPr>
              <a:t>If we think of </a:t>
            </a:r>
            <a:r>
              <a:rPr lang="en-US" altLang="en-US" smtClean="0">
                <a:ea typeface="ＭＳ Ｐゴシック"/>
              </a:rPr>
              <a:t>“</a:t>
            </a:r>
            <a:r>
              <a:rPr lang="en-US" smtClean="0">
                <a:ea typeface="ＭＳ Ｐゴシック"/>
              </a:rPr>
              <a:t>school culture</a:t>
            </a:r>
            <a:r>
              <a:rPr lang="en-US" altLang="en-US" smtClean="0">
                <a:ea typeface="ＭＳ Ｐゴシック"/>
              </a:rPr>
              <a:t>”</a:t>
            </a:r>
            <a:r>
              <a:rPr lang="en-US" smtClean="0">
                <a:ea typeface="ＭＳ Ｐゴシック"/>
              </a:rPr>
              <a:t> as involving, at least in part, </a:t>
            </a:r>
            <a:r>
              <a:rPr lang="en-US" altLang="en-US" smtClean="0">
                <a:ea typeface="ＭＳ Ｐゴシック"/>
              </a:rPr>
              <a:t>“</a:t>
            </a:r>
            <a:r>
              <a:rPr lang="en-US" smtClean="0">
                <a:ea typeface="ＭＳ Ｐゴシック"/>
              </a:rPr>
              <a:t>how we do things around here,</a:t>
            </a:r>
            <a:r>
              <a:rPr lang="en-US" altLang="en-US" smtClean="0">
                <a:ea typeface="ＭＳ Ｐゴシック"/>
              </a:rPr>
              <a:t>”</a:t>
            </a:r>
            <a:r>
              <a:rPr lang="en-US" smtClean="0">
                <a:ea typeface="ＭＳ Ｐゴシック"/>
              </a:rPr>
              <a:t> then we need to consider two key questions:</a:t>
            </a:r>
          </a:p>
          <a:p>
            <a:pPr eaLnBrk="1" hangingPunct="1"/>
            <a:r>
              <a:rPr lang="en-US" b="1" smtClean="0">
                <a:ea typeface="ＭＳ Ｐゴシック"/>
              </a:rPr>
              <a:t>How are things done in a professional learning community?</a:t>
            </a:r>
          </a:p>
          <a:p>
            <a:pPr eaLnBrk="1" hangingPunct="1"/>
            <a:r>
              <a:rPr lang="en-US" b="1" smtClean="0">
                <a:ea typeface="ＭＳ Ｐゴシック"/>
              </a:rPr>
              <a:t>What cultural shifts need to occur if our District and our schools are to become professional learning communities?</a:t>
            </a:r>
            <a:endParaRPr lang="en-US" smtClean="0">
              <a:ea typeface="ＭＳ Ｐゴシック"/>
            </a:endParaRPr>
          </a:p>
        </p:txBody>
      </p:sp>
      <p:sp>
        <p:nvSpPr>
          <p:cNvPr id="17412" name="Slide Number Placeholder 3"/>
          <p:cNvSpPr>
            <a:spLocks noGrp="1"/>
          </p:cNvSpPr>
          <p:nvPr>
            <p:ph type="sldNum" sz="quarter" idx="12"/>
          </p:nvPr>
        </p:nvSpPr>
        <p:spPr bwMode="auto">
          <a:noFill/>
          <a:ln>
            <a:miter lim="800000"/>
            <a:headEnd/>
            <a:tailEnd/>
          </a:ln>
        </p:spPr>
        <p:txBody>
          <a:bodyPr/>
          <a:lstStyle/>
          <a:p>
            <a:pPr>
              <a:lnSpc>
                <a:spcPct val="80000"/>
              </a:lnSpc>
            </a:pPr>
            <a:fld id="{981A4CCC-C1CC-44BD-8954-810F3C629010}" type="slidenum">
              <a:rPr lang="en-US" sz="1200" smtClean="0">
                <a:ea typeface="ＭＳ Ｐゴシック"/>
                <a:cs typeface="ＭＳ Ｐゴシック"/>
              </a:rPr>
              <a:pPr>
                <a:lnSpc>
                  <a:spcPct val="80000"/>
                </a:lnSpc>
              </a:pPr>
              <a:t>9</a:t>
            </a:fld>
            <a:endParaRPr lang="en-US" sz="1200" smtClean="0">
              <a:ea typeface="ＭＳ Ｐゴシック"/>
              <a:cs typeface="ＭＳ Ｐゴシック"/>
            </a:endParaRPr>
          </a:p>
        </p:txBody>
      </p:sp>
      <p:pic>
        <p:nvPicPr>
          <p:cNvPr id="17413" name="Picture 4" descr="MCPS_LOGO_FINAL copy.jpg"/>
          <p:cNvPicPr>
            <a:picLocks noChangeAspect="1" noChangeArrowheads="1"/>
          </p:cNvPicPr>
          <p:nvPr/>
        </p:nvPicPr>
        <p:blipFill>
          <a:blip r:embed="rId3"/>
          <a:srcRect/>
          <a:stretch>
            <a:fillRect/>
          </a:stretch>
        </p:blipFill>
        <p:spPr bwMode="auto">
          <a:xfrm>
            <a:off x="7373938" y="5153025"/>
            <a:ext cx="1101725" cy="942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docProps/app.xml><?xml version="1.0" encoding="utf-8"?>
<Properties xmlns="http://schemas.openxmlformats.org/officeDocument/2006/extended-properties" xmlns:vt="http://schemas.openxmlformats.org/officeDocument/2006/docPropsVTypes">
  <Template>Median.thmx</Template>
  <TotalTime>11204</TotalTime>
  <Words>7359</Words>
  <Application>Microsoft Office PowerPoint</Application>
  <PresentationFormat>On-screen Show (4:3)</PresentationFormat>
  <Paragraphs>791</Paragraphs>
  <Slides>55</Slides>
  <Notes>48</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55</vt:i4>
      </vt:variant>
    </vt:vector>
  </HeadingPairs>
  <TitlesOfParts>
    <vt:vector size="66" baseType="lpstr">
      <vt:lpstr>Tw Cen MT</vt:lpstr>
      <vt:lpstr>ＭＳ Ｐゴシック</vt:lpstr>
      <vt:lpstr>Arial</vt:lpstr>
      <vt:lpstr>Wingdings</vt:lpstr>
      <vt:lpstr>Wingdings 2</vt:lpstr>
      <vt:lpstr>Calibri</vt:lpstr>
      <vt:lpstr>Arial Black</vt:lpstr>
      <vt:lpstr>Times New Roman</vt:lpstr>
      <vt:lpstr>Century Gothic</vt:lpstr>
      <vt:lpstr>Cooper Black</vt:lpstr>
      <vt:lpstr>Median</vt:lpstr>
      <vt:lpstr>Mission, Vision,  Values,  Goals</vt:lpstr>
      <vt:lpstr>Six Essential Characteristics of a PLC</vt:lpstr>
      <vt:lpstr>Objectives &amp; Outcomes</vt:lpstr>
      <vt:lpstr>Common Scenario</vt:lpstr>
      <vt:lpstr>Slide 5</vt:lpstr>
      <vt:lpstr>After the principal’s presentation</vt:lpstr>
      <vt:lpstr>Revised Mission Statement</vt:lpstr>
      <vt:lpstr>After time…</vt:lpstr>
      <vt:lpstr>School Culture</vt:lpstr>
      <vt:lpstr>Four Types of Schools/Districts</vt:lpstr>
      <vt:lpstr>Activity- Four School Types</vt:lpstr>
      <vt:lpstr>Revised Mission Statement</vt:lpstr>
      <vt:lpstr>Reading </vt:lpstr>
      <vt:lpstr>Review…  All kids can learn</vt:lpstr>
      <vt:lpstr>We Believe All Kids Can Learn Based on their Ability </vt:lpstr>
      <vt:lpstr>We believe all kids can learn if they take advantage of the opportunity to learn </vt:lpstr>
      <vt:lpstr> We believe all kids can learn and we will accept responsibility for ensuring their growth  </vt:lpstr>
      <vt:lpstr>We believe all kids can learn and we will establish high standards of learning that we expect all students to achieve</vt:lpstr>
      <vt:lpstr>Core Beliefs</vt:lpstr>
      <vt:lpstr>If Only Statements……</vt:lpstr>
      <vt:lpstr>Impacting student learning in a professional learning community.....</vt:lpstr>
      <vt:lpstr>Variables WE control…</vt:lpstr>
      <vt:lpstr>All Kids Can Learn</vt:lpstr>
      <vt:lpstr>All Students Can Achieve</vt:lpstr>
      <vt:lpstr>Objectives &amp; Outcomes</vt:lpstr>
      <vt:lpstr>Four Pillars- Foundation of a PLC</vt:lpstr>
      <vt:lpstr>Slide 27</vt:lpstr>
      <vt:lpstr>Four Pillars- Foundation of a PLC</vt:lpstr>
      <vt:lpstr>Mission</vt:lpstr>
      <vt:lpstr>Activity</vt:lpstr>
      <vt:lpstr>Mission  </vt:lpstr>
      <vt:lpstr>If Learning is our Primary Purpose….</vt:lpstr>
      <vt:lpstr>Vision</vt:lpstr>
      <vt:lpstr>Four Pillars- Foundation of a PLC</vt:lpstr>
      <vt:lpstr>Vision Statement Questions</vt:lpstr>
      <vt:lpstr>Reading- A Shared Vision</vt:lpstr>
      <vt:lpstr>Vision Statements</vt:lpstr>
      <vt:lpstr>Brainstorming Vision Statements</vt:lpstr>
      <vt:lpstr>Vision- A Compelling Future</vt:lpstr>
      <vt:lpstr>Lunch Time</vt:lpstr>
      <vt:lpstr>Four Pillars- Foundation of a PLC</vt:lpstr>
      <vt:lpstr>Values: Guide Behaviors</vt:lpstr>
      <vt:lpstr>Creating Collective Commitments </vt:lpstr>
      <vt:lpstr>Sample Values-Collective Commitments</vt:lpstr>
      <vt:lpstr>You Try</vt:lpstr>
      <vt:lpstr>Prioritizing Collective Commitment</vt:lpstr>
      <vt:lpstr>Four Pillars- Foundation of a PLC</vt:lpstr>
      <vt:lpstr>Goals</vt:lpstr>
      <vt:lpstr>What are SMART Goals?</vt:lpstr>
      <vt:lpstr>SMART Examples</vt:lpstr>
      <vt:lpstr>SMART Goals</vt:lpstr>
      <vt:lpstr>Four Pillars- Foundation of a PLC</vt:lpstr>
      <vt:lpstr>Four Pillars- Foundation of a PLC</vt:lpstr>
      <vt:lpstr>Final Quick-write</vt:lpstr>
      <vt:lpstr>Objectives &amp; Outcomes</vt:lpstr>
    </vt:vector>
  </TitlesOfParts>
  <Company>WCSD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Mission, Vision,  Values,  Goals</dc:title>
  <dc:creator>Tiffany Tagle</dc:creator>
  <cp:lastModifiedBy>an MCPS user</cp:lastModifiedBy>
  <cp:revision>191</cp:revision>
  <cp:lastPrinted>2011-06-15T23:47:46Z</cp:lastPrinted>
  <dcterms:created xsi:type="dcterms:W3CDTF">2011-06-17T22:42:10Z</dcterms:created>
  <dcterms:modified xsi:type="dcterms:W3CDTF">2013-01-08T13:40:43Z</dcterms:modified>
</cp:coreProperties>
</file>